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0"/>
  </p:notesMasterIdLst>
  <p:handoutMasterIdLst>
    <p:handoutMasterId r:id="rId81"/>
  </p:handoutMasterIdLst>
  <p:sldIdLst>
    <p:sldId id="263" r:id="rId5"/>
    <p:sldId id="1400" r:id="rId6"/>
    <p:sldId id="1546" r:id="rId7"/>
    <p:sldId id="1684" r:id="rId8"/>
    <p:sldId id="1692" r:id="rId9"/>
    <p:sldId id="1697" r:id="rId10"/>
    <p:sldId id="2621" r:id="rId11"/>
    <p:sldId id="1713" r:id="rId12"/>
    <p:sldId id="2622" r:id="rId13"/>
    <p:sldId id="1748" r:id="rId14"/>
    <p:sldId id="1728" r:id="rId15"/>
    <p:sldId id="1729" r:id="rId16"/>
    <p:sldId id="1730" r:id="rId17"/>
    <p:sldId id="1698" r:id="rId18"/>
    <p:sldId id="1715" r:id="rId19"/>
    <p:sldId id="2629" r:id="rId20"/>
    <p:sldId id="1714" r:id="rId21"/>
    <p:sldId id="1699" r:id="rId22"/>
    <p:sldId id="1722" r:id="rId23"/>
    <p:sldId id="1724" r:id="rId24"/>
    <p:sldId id="1716" r:id="rId25"/>
    <p:sldId id="1717" r:id="rId26"/>
    <p:sldId id="1718" r:id="rId27"/>
    <p:sldId id="1719" r:id="rId28"/>
    <p:sldId id="1720" r:id="rId29"/>
    <p:sldId id="1721" r:id="rId30"/>
    <p:sldId id="2630" r:id="rId31"/>
    <p:sldId id="2628" r:id="rId32"/>
    <p:sldId id="2631" r:id="rId33"/>
    <p:sldId id="2632" r:id="rId34"/>
    <p:sldId id="1727" r:id="rId35"/>
    <p:sldId id="2633" r:id="rId36"/>
    <p:sldId id="2634" r:id="rId37"/>
    <p:sldId id="2635" r:id="rId38"/>
    <p:sldId id="2636" r:id="rId39"/>
    <p:sldId id="2626" r:id="rId40"/>
    <p:sldId id="2625" r:id="rId41"/>
    <p:sldId id="2624" r:id="rId42"/>
    <p:sldId id="2638" r:id="rId43"/>
    <p:sldId id="2637" r:id="rId44"/>
    <p:sldId id="2640" r:id="rId45"/>
    <p:sldId id="2643" r:id="rId46"/>
    <p:sldId id="2639" r:id="rId47"/>
    <p:sldId id="2641" r:id="rId48"/>
    <p:sldId id="2642" r:id="rId49"/>
    <p:sldId id="2644" r:id="rId50"/>
    <p:sldId id="2645" r:id="rId51"/>
    <p:sldId id="1743" r:id="rId52"/>
    <p:sldId id="1744" r:id="rId53"/>
    <p:sldId id="1740" r:id="rId54"/>
    <p:sldId id="1741" r:id="rId55"/>
    <p:sldId id="1742" r:id="rId56"/>
    <p:sldId id="2627" r:id="rId57"/>
    <p:sldId id="1701" r:id="rId58"/>
    <p:sldId id="2649" r:id="rId59"/>
    <p:sldId id="2650" r:id="rId60"/>
    <p:sldId id="2651" r:id="rId61"/>
    <p:sldId id="2652" r:id="rId62"/>
    <p:sldId id="2653" r:id="rId63"/>
    <p:sldId id="2654" r:id="rId64"/>
    <p:sldId id="2655" r:id="rId65"/>
    <p:sldId id="2656" r:id="rId66"/>
    <p:sldId id="2657" r:id="rId67"/>
    <p:sldId id="2659" r:id="rId68"/>
    <p:sldId id="2660" r:id="rId69"/>
    <p:sldId id="2661" r:id="rId70"/>
    <p:sldId id="2662" r:id="rId71"/>
    <p:sldId id="2663" r:id="rId72"/>
    <p:sldId id="2646" r:id="rId73"/>
    <p:sldId id="1731" r:id="rId74"/>
    <p:sldId id="1732" r:id="rId75"/>
    <p:sldId id="1733" r:id="rId76"/>
    <p:sldId id="2647" r:id="rId77"/>
    <p:sldId id="2648" r:id="rId78"/>
    <p:sldId id="1568" r:id="rId7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 Alejandro Borrego Naranjo" initials="JABN"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99FF"/>
    <a:srgbClr val="069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4A7EC-97BC-40E9-994B-853202884579}" v="51" dt="2020-03-11T21:13:35.844"/>
  </p1510:revLst>
</p1510:revInfo>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8" autoAdjust="0"/>
    <p:restoredTop sz="84404" autoAdjust="0"/>
  </p:normalViewPr>
  <p:slideViewPr>
    <p:cSldViewPr snapToGrid="0">
      <p:cViewPr varScale="1">
        <p:scale>
          <a:sx n="77" d="100"/>
          <a:sy n="77" d="100"/>
        </p:scale>
        <p:origin x="560" y="192"/>
      </p:cViewPr>
      <p:guideLst/>
    </p:cSldViewPr>
  </p:slideViewPr>
  <p:notesTextViewPr>
    <p:cViewPr>
      <p:scale>
        <a:sx n="1" d="1"/>
        <a:sy n="1" d="1"/>
      </p:scale>
      <p:origin x="0" y="0"/>
    </p:cViewPr>
  </p:notesTextViewPr>
  <p:notesViewPr>
    <p:cSldViewPr snapToGrid="0">
      <p:cViewPr varScale="1">
        <p:scale>
          <a:sx n="68" d="100"/>
          <a:sy n="68" d="100"/>
        </p:scale>
        <p:origin x="1986" y="72"/>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commentAuthors" Target="commentAuthors.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 Id="rId87" Type="http://schemas.microsoft.com/office/2016/11/relationships/changesInfo" Target="changesInfos/changesInfo1.xml"/><Relationship Id="rId8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Alejandro Pena Pedreros" userId="7b8fe2f0-07b7-4959-8500-2edcb4010444" providerId="ADAL" clId="{F095698C-3BC0-4A39-AE41-A7E26EAC40FC}"/>
    <pc:docChg chg="undo custSel addSld delSld modSld sldOrd modMainMaster">
      <pc:chgData name="Sergio Alejandro Pena Pedreros" userId="7b8fe2f0-07b7-4959-8500-2edcb4010444" providerId="ADAL" clId="{F095698C-3BC0-4A39-AE41-A7E26EAC40FC}" dt="2020-03-11T21:13:41.859" v="1891" actId="5793"/>
      <pc:docMkLst>
        <pc:docMk/>
      </pc:docMkLst>
      <pc:sldChg chg="addSp delSp modSp del">
        <pc:chgData name="Sergio Alejandro Pena Pedreros" userId="7b8fe2f0-07b7-4959-8500-2edcb4010444" providerId="ADAL" clId="{F095698C-3BC0-4A39-AE41-A7E26EAC40FC}" dt="2020-03-11T21:01:43.170" v="1726" actId="2696"/>
        <pc:sldMkLst>
          <pc:docMk/>
          <pc:sldMk cId="169549857" sldId="291"/>
        </pc:sldMkLst>
        <pc:spChg chg="mod">
          <ac:chgData name="Sergio Alejandro Pena Pedreros" userId="7b8fe2f0-07b7-4959-8500-2edcb4010444" providerId="ADAL" clId="{F095698C-3BC0-4A39-AE41-A7E26EAC40FC}" dt="2020-03-11T20:02:44.705" v="21" actId="20577"/>
          <ac:spMkLst>
            <pc:docMk/>
            <pc:sldMk cId="169549857" sldId="291"/>
            <ac:spMk id="3" creationId="{6DD9F307-ECB5-4B31-A969-007A373DD918}"/>
          </ac:spMkLst>
        </pc:spChg>
        <pc:spChg chg="mod">
          <ac:chgData name="Sergio Alejandro Pena Pedreros" userId="7b8fe2f0-07b7-4959-8500-2edcb4010444" providerId="ADAL" clId="{F095698C-3BC0-4A39-AE41-A7E26EAC40FC}" dt="2020-03-11T20:04:51.451" v="31" actId="1076"/>
          <ac:spMkLst>
            <pc:docMk/>
            <pc:sldMk cId="169549857" sldId="291"/>
            <ac:spMk id="4" creationId="{A780A53F-815C-4D1E-8596-78142AA65B95}"/>
          </ac:spMkLst>
        </pc:spChg>
        <pc:picChg chg="add mod">
          <ac:chgData name="Sergio Alejandro Pena Pedreros" userId="7b8fe2f0-07b7-4959-8500-2edcb4010444" providerId="ADAL" clId="{F095698C-3BC0-4A39-AE41-A7E26EAC40FC}" dt="2020-03-11T20:06:01.058" v="33" actId="1076"/>
          <ac:picMkLst>
            <pc:docMk/>
            <pc:sldMk cId="169549857" sldId="291"/>
            <ac:picMk id="7" creationId="{A725FBBC-4431-4145-95B5-6587D000D9CC}"/>
          </ac:picMkLst>
        </pc:picChg>
        <pc:picChg chg="del">
          <ac:chgData name="Sergio Alejandro Pena Pedreros" userId="7b8fe2f0-07b7-4959-8500-2edcb4010444" providerId="ADAL" clId="{F095698C-3BC0-4A39-AE41-A7E26EAC40FC}" dt="2020-03-11T20:05:53.240" v="32" actId="478"/>
          <ac:picMkLst>
            <pc:docMk/>
            <pc:sldMk cId="169549857" sldId="291"/>
            <ac:picMk id="9" creationId="{88A4C06E-616D-4940-B3D2-2BCE9CE44EDE}"/>
          </ac:picMkLst>
        </pc:picChg>
      </pc:sldChg>
      <pc:sldChg chg="modSp add">
        <pc:chgData name="Sergio Alejandro Pena Pedreros" userId="7b8fe2f0-07b7-4959-8500-2edcb4010444" providerId="ADAL" clId="{F095698C-3BC0-4A39-AE41-A7E26EAC40FC}" dt="2020-03-11T21:01:38.321" v="1725" actId="20577"/>
        <pc:sldMkLst>
          <pc:docMk/>
          <pc:sldMk cId="2007771813" sldId="1400"/>
        </pc:sldMkLst>
        <pc:spChg chg="mod">
          <ac:chgData name="Sergio Alejandro Pena Pedreros" userId="7b8fe2f0-07b7-4959-8500-2edcb4010444" providerId="ADAL" clId="{F095698C-3BC0-4A39-AE41-A7E26EAC40FC}" dt="2020-03-11T21:01:38.321" v="1725" actId="20577"/>
          <ac:spMkLst>
            <pc:docMk/>
            <pc:sldMk cId="2007771813" sldId="1400"/>
            <ac:spMk id="9" creationId="{6FF5DA53-F08E-3D47-B4F1-9239DB86D32C}"/>
          </ac:spMkLst>
        </pc:spChg>
      </pc:sldChg>
      <pc:sldChg chg="modSp">
        <pc:chgData name="Sergio Alejandro Pena Pedreros" userId="7b8fe2f0-07b7-4959-8500-2edcb4010444" providerId="ADAL" clId="{F095698C-3BC0-4A39-AE41-A7E26EAC40FC}" dt="2020-03-11T20:55:12.610" v="1526" actId="6549"/>
        <pc:sldMkLst>
          <pc:docMk/>
          <pc:sldMk cId="212122671" sldId="1546"/>
        </pc:sldMkLst>
        <pc:spChg chg="mod">
          <ac:chgData name="Sergio Alejandro Pena Pedreros" userId="7b8fe2f0-07b7-4959-8500-2edcb4010444" providerId="ADAL" clId="{F095698C-3BC0-4A39-AE41-A7E26EAC40FC}" dt="2020-03-11T20:55:12.610" v="1526" actId="6549"/>
          <ac:spMkLst>
            <pc:docMk/>
            <pc:sldMk cId="212122671" sldId="1546"/>
            <ac:spMk id="2" creationId="{2D38D93F-1548-40FE-91C8-771401839297}"/>
          </ac:spMkLst>
        </pc:spChg>
      </pc:sldChg>
      <pc:sldChg chg="modSp ord modNotesTx">
        <pc:chgData name="Sergio Alejandro Pena Pedreros" userId="7b8fe2f0-07b7-4959-8500-2edcb4010444" providerId="ADAL" clId="{F095698C-3BC0-4A39-AE41-A7E26EAC40FC}" dt="2020-03-11T21:02:27.857" v="1728"/>
        <pc:sldMkLst>
          <pc:docMk/>
          <pc:sldMk cId="179639691" sldId="1692"/>
        </pc:sldMkLst>
        <pc:spChg chg="mod">
          <ac:chgData name="Sergio Alejandro Pena Pedreros" userId="7b8fe2f0-07b7-4959-8500-2edcb4010444" providerId="ADAL" clId="{F095698C-3BC0-4A39-AE41-A7E26EAC40FC}" dt="2020-03-11T20:32:22.468" v="999" actId="14100"/>
          <ac:spMkLst>
            <pc:docMk/>
            <pc:sldMk cId="179639691" sldId="1692"/>
            <ac:spMk id="48" creationId="{647B5F63-6660-4020-95FC-2064CE2F5A6F}"/>
          </ac:spMkLst>
        </pc:spChg>
        <pc:spChg chg="mod">
          <ac:chgData name="Sergio Alejandro Pena Pedreros" userId="7b8fe2f0-07b7-4959-8500-2edcb4010444" providerId="ADAL" clId="{F095698C-3BC0-4A39-AE41-A7E26EAC40FC}" dt="2020-03-11T20:09:48.698" v="533" actId="1076"/>
          <ac:spMkLst>
            <pc:docMk/>
            <pc:sldMk cId="179639691" sldId="1692"/>
            <ac:spMk id="49" creationId="{F11746EE-9E22-4594-8C74-DB74AFB52E25}"/>
          </ac:spMkLst>
        </pc:spChg>
        <pc:spChg chg="mod">
          <ac:chgData name="Sergio Alejandro Pena Pedreros" userId="7b8fe2f0-07b7-4959-8500-2edcb4010444" providerId="ADAL" clId="{F095698C-3BC0-4A39-AE41-A7E26EAC40FC}" dt="2020-03-11T20:09:48.698" v="533" actId="1076"/>
          <ac:spMkLst>
            <pc:docMk/>
            <pc:sldMk cId="179639691" sldId="1692"/>
            <ac:spMk id="55" creationId="{37728C07-0931-40A1-9016-A002C4364188}"/>
          </ac:spMkLst>
        </pc:spChg>
        <pc:spChg chg="mod">
          <ac:chgData name="Sergio Alejandro Pena Pedreros" userId="7b8fe2f0-07b7-4959-8500-2edcb4010444" providerId="ADAL" clId="{F095698C-3BC0-4A39-AE41-A7E26EAC40FC}" dt="2020-03-11T20:09:48.698" v="533" actId="1076"/>
          <ac:spMkLst>
            <pc:docMk/>
            <pc:sldMk cId="179639691" sldId="1692"/>
            <ac:spMk id="56" creationId="{5511C441-0969-47A3-902D-AB0A8822A404}"/>
          </ac:spMkLst>
        </pc:spChg>
        <pc:spChg chg="mod">
          <ac:chgData name="Sergio Alejandro Pena Pedreros" userId="7b8fe2f0-07b7-4959-8500-2edcb4010444" providerId="ADAL" clId="{F095698C-3BC0-4A39-AE41-A7E26EAC40FC}" dt="2020-03-11T20:08:03.487" v="294" actId="20577"/>
          <ac:spMkLst>
            <pc:docMk/>
            <pc:sldMk cId="179639691" sldId="1692"/>
            <ac:spMk id="59" creationId="{2CD8E492-9321-4BBE-A1FB-66E034364908}"/>
          </ac:spMkLst>
        </pc:spChg>
        <pc:spChg chg="mod">
          <ac:chgData name="Sergio Alejandro Pena Pedreros" userId="7b8fe2f0-07b7-4959-8500-2edcb4010444" providerId="ADAL" clId="{F095698C-3BC0-4A39-AE41-A7E26EAC40FC}" dt="2020-03-11T20:09:55.063" v="534" actId="1076"/>
          <ac:spMkLst>
            <pc:docMk/>
            <pc:sldMk cId="179639691" sldId="1692"/>
            <ac:spMk id="60" creationId="{0D74AB3B-397B-448B-8DD4-3FAF24E8A213}"/>
          </ac:spMkLst>
        </pc:spChg>
        <pc:grpChg chg="mod">
          <ac:chgData name="Sergio Alejandro Pena Pedreros" userId="7b8fe2f0-07b7-4959-8500-2edcb4010444" providerId="ADAL" clId="{F095698C-3BC0-4A39-AE41-A7E26EAC40FC}" dt="2020-03-11T20:09:48.698" v="533" actId="1076"/>
          <ac:grpSpMkLst>
            <pc:docMk/>
            <pc:sldMk cId="179639691" sldId="1692"/>
            <ac:grpSpMk id="57" creationId="{71544959-5353-445E-B67C-9C22F9D73E7E}"/>
          </ac:grpSpMkLst>
        </pc:grpChg>
        <pc:picChg chg="mod">
          <ac:chgData name="Sergio Alejandro Pena Pedreros" userId="7b8fe2f0-07b7-4959-8500-2edcb4010444" providerId="ADAL" clId="{F095698C-3BC0-4A39-AE41-A7E26EAC40FC}" dt="2020-03-11T20:09:48.698" v="533" actId="1076"/>
          <ac:picMkLst>
            <pc:docMk/>
            <pc:sldMk cId="179639691" sldId="1692"/>
            <ac:picMk id="52" creationId="{ABBD23E6-F612-43E8-B112-74BAAFB4CE3F}"/>
          </ac:picMkLst>
        </pc:picChg>
        <pc:picChg chg="mod">
          <ac:chgData name="Sergio Alejandro Pena Pedreros" userId="7b8fe2f0-07b7-4959-8500-2edcb4010444" providerId="ADAL" clId="{F095698C-3BC0-4A39-AE41-A7E26EAC40FC}" dt="2020-03-11T20:09:48.698" v="533" actId="1076"/>
          <ac:picMkLst>
            <pc:docMk/>
            <pc:sldMk cId="179639691" sldId="1692"/>
            <ac:picMk id="53" creationId="{613799D6-DA4A-40E9-940A-992E1DDC3BE8}"/>
          </ac:picMkLst>
        </pc:picChg>
        <pc:picChg chg="mod">
          <ac:chgData name="Sergio Alejandro Pena Pedreros" userId="7b8fe2f0-07b7-4959-8500-2edcb4010444" providerId="ADAL" clId="{F095698C-3BC0-4A39-AE41-A7E26EAC40FC}" dt="2020-03-11T20:09:48.698" v="533" actId="1076"/>
          <ac:picMkLst>
            <pc:docMk/>
            <pc:sldMk cId="179639691" sldId="1692"/>
            <ac:picMk id="61" creationId="{C3282265-80A5-469F-93FF-DE44B79DB86B}"/>
          </ac:picMkLst>
        </pc:picChg>
        <pc:picChg chg="mod">
          <ac:chgData name="Sergio Alejandro Pena Pedreros" userId="7b8fe2f0-07b7-4959-8500-2edcb4010444" providerId="ADAL" clId="{F095698C-3BC0-4A39-AE41-A7E26EAC40FC}" dt="2020-03-11T20:09:48.698" v="533" actId="1076"/>
          <ac:picMkLst>
            <pc:docMk/>
            <pc:sldMk cId="179639691" sldId="1692"/>
            <ac:picMk id="1026" creationId="{67B4EC68-97EA-4DD5-A3C7-DF7E77C27DA8}"/>
          </ac:picMkLst>
        </pc:picChg>
        <pc:cxnChg chg="mod">
          <ac:chgData name="Sergio Alejandro Pena Pedreros" userId="7b8fe2f0-07b7-4959-8500-2edcb4010444" providerId="ADAL" clId="{F095698C-3BC0-4A39-AE41-A7E26EAC40FC}" dt="2020-03-11T20:09:48.698" v="533" actId="1076"/>
          <ac:cxnSpMkLst>
            <pc:docMk/>
            <pc:sldMk cId="179639691" sldId="1692"/>
            <ac:cxnSpMk id="54" creationId="{0E74BEA1-5EBA-40A2-8F01-684701A68369}"/>
          </ac:cxnSpMkLst>
        </pc:cxnChg>
      </pc:sldChg>
      <pc:sldChg chg="add">
        <pc:chgData name="Sergio Alejandro Pena Pedreros" userId="7b8fe2f0-07b7-4959-8500-2edcb4010444" providerId="ADAL" clId="{F095698C-3BC0-4A39-AE41-A7E26EAC40FC}" dt="2020-03-11T21:02:49.642" v="1730"/>
        <pc:sldMkLst>
          <pc:docMk/>
          <pc:sldMk cId="2178769558" sldId="1697"/>
        </pc:sldMkLst>
      </pc:sldChg>
      <pc:sldChg chg="addSp delSp modSp del">
        <pc:chgData name="Sergio Alejandro Pena Pedreros" userId="7b8fe2f0-07b7-4959-8500-2edcb4010444" providerId="ADAL" clId="{F095698C-3BC0-4A39-AE41-A7E26EAC40FC}" dt="2020-03-11T21:02:46.932" v="1729" actId="2696"/>
        <pc:sldMkLst>
          <pc:docMk/>
          <pc:sldMk cId="2556679093" sldId="1697"/>
        </pc:sldMkLst>
        <pc:spChg chg="del">
          <ac:chgData name="Sergio Alejandro Pena Pedreros" userId="7b8fe2f0-07b7-4959-8500-2edcb4010444" providerId="ADAL" clId="{F095698C-3BC0-4A39-AE41-A7E26EAC40FC}" dt="2020-03-11T20:32:03.235" v="996" actId="478"/>
          <ac:spMkLst>
            <pc:docMk/>
            <pc:sldMk cId="2556679093" sldId="1697"/>
            <ac:spMk id="24" creationId="{901726A8-CD17-4FB6-8D92-4486B60721DA}"/>
          </ac:spMkLst>
        </pc:spChg>
        <pc:spChg chg="del">
          <ac:chgData name="Sergio Alejandro Pena Pedreros" userId="7b8fe2f0-07b7-4959-8500-2edcb4010444" providerId="ADAL" clId="{F095698C-3BC0-4A39-AE41-A7E26EAC40FC}" dt="2020-03-11T20:10:42.371" v="663" actId="478"/>
          <ac:spMkLst>
            <pc:docMk/>
            <pc:sldMk cId="2556679093" sldId="1697"/>
            <ac:spMk id="25" creationId="{41170AC1-FE2A-469A-AA5A-DAAC71977437}"/>
          </ac:spMkLst>
        </pc:spChg>
        <pc:spChg chg="del topLvl">
          <ac:chgData name="Sergio Alejandro Pena Pedreros" userId="7b8fe2f0-07b7-4959-8500-2edcb4010444" providerId="ADAL" clId="{F095698C-3BC0-4A39-AE41-A7E26EAC40FC}" dt="2020-03-11T20:13:08.616" v="733" actId="478"/>
          <ac:spMkLst>
            <pc:docMk/>
            <pc:sldMk cId="2556679093" sldId="1697"/>
            <ac:spMk id="27" creationId="{7EF7C47B-E3C7-4E7B-851D-DD6821650D01}"/>
          </ac:spMkLst>
        </pc:spChg>
        <pc:spChg chg="del">
          <ac:chgData name="Sergio Alejandro Pena Pedreros" userId="7b8fe2f0-07b7-4959-8500-2edcb4010444" providerId="ADAL" clId="{F095698C-3BC0-4A39-AE41-A7E26EAC40FC}" dt="2020-03-11T20:11:47.237" v="701" actId="478"/>
          <ac:spMkLst>
            <pc:docMk/>
            <pc:sldMk cId="2556679093" sldId="1697"/>
            <ac:spMk id="28" creationId="{38AABD3E-D8B8-4B47-808D-C23B605C81B0}"/>
          </ac:spMkLst>
        </pc:spChg>
        <pc:spChg chg="del">
          <ac:chgData name="Sergio Alejandro Pena Pedreros" userId="7b8fe2f0-07b7-4959-8500-2edcb4010444" providerId="ADAL" clId="{F095698C-3BC0-4A39-AE41-A7E26EAC40FC}" dt="2020-03-11T20:11:28.857" v="693" actId="478"/>
          <ac:spMkLst>
            <pc:docMk/>
            <pc:sldMk cId="2556679093" sldId="1697"/>
            <ac:spMk id="30" creationId="{374092EE-93D1-4A05-8605-CFEB4FA2511E}"/>
          </ac:spMkLst>
        </pc:spChg>
        <pc:spChg chg="del">
          <ac:chgData name="Sergio Alejandro Pena Pedreros" userId="7b8fe2f0-07b7-4959-8500-2edcb4010444" providerId="ADAL" clId="{F095698C-3BC0-4A39-AE41-A7E26EAC40FC}" dt="2020-03-11T20:13:16.850" v="745" actId="478"/>
          <ac:spMkLst>
            <pc:docMk/>
            <pc:sldMk cId="2556679093" sldId="1697"/>
            <ac:spMk id="35" creationId="{41A2D734-E8DA-405C-B8F2-308DF81B2B53}"/>
          </ac:spMkLst>
        </pc:spChg>
        <pc:spChg chg="mod topLvl">
          <ac:chgData name="Sergio Alejandro Pena Pedreros" userId="7b8fe2f0-07b7-4959-8500-2edcb4010444" providerId="ADAL" clId="{F095698C-3BC0-4A39-AE41-A7E26EAC40FC}" dt="2020-03-11T20:15:02.736" v="796" actId="1038"/>
          <ac:spMkLst>
            <pc:docMk/>
            <pc:sldMk cId="2556679093" sldId="1697"/>
            <ac:spMk id="46" creationId="{FC8A1FAC-338D-4D25-86E8-A8284DC2FA09}"/>
          </ac:spMkLst>
        </pc:spChg>
        <pc:spChg chg="mod topLvl">
          <ac:chgData name="Sergio Alejandro Pena Pedreros" userId="7b8fe2f0-07b7-4959-8500-2edcb4010444" providerId="ADAL" clId="{F095698C-3BC0-4A39-AE41-A7E26EAC40FC}" dt="2020-03-11T20:15:02.736" v="796" actId="1038"/>
          <ac:spMkLst>
            <pc:docMk/>
            <pc:sldMk cId="2556679093" sldId="1697"/>
            <ac:spMk id="47" creationId="{A02DEFB1-764F-4F2C-AB90-BE7400E68D1E}"/>
          </ac:spMkLst>
        </pc:spChg>
        <pc:spChg chg="add mod">
          <ac:chgData name="Sergio Alejandro Pena Pedreros" userId="7b8fe2f0-07b7-4959-8500-2edcb4010444" providerId="ADAL" clId="{F095698C-3BC0-4A39-AE41-A7E26EAC40FC}" dt="2020-03-11T20:14:50.588" v="785" actId="1076"/>
          <ac:spMkLst>
            <pc:docMk/>
            <pc:sldMk cId="2556679093" sldId="1697"/>
            <ac:spMk id="48" creationId="{759F3E49-3478-4DD5-BB4B-B13B2F9F724A}"/>
          </ac:spMkLst>
        </pc:spChg>
        <pc:spChg chg="add mod">
          <ac:chgData name="Sergio Alejandro Pena Pedreros" userId="7b8fe2f0-07b7-4959-8500-2edcb4010444" providerId="ADAL" clId="{F095698C-3BC0-4A39-AE41-A7E26EAC40FC}" dt="2020-03-11T20:32:31.845" v="1000" actId="14100"/>
          <ac:spMkLst>
            <pc:docMk/>
            <pc:sldMk cId="2556679093" sldId="1697"/>
            <ac:spMk id="63" creationId="{B82A8D2C-85CE-4A4F-999B-0CF4FC599084}"/>
          </ac:spMkLst>
        </pc:spChg>
        <pc:spChg chg="mod topLvl">
          <ac:chgData name="Sergio Alejandro Pena Pedreros" userId="7b8fe2f0-07b7-4959-8500-2edcb4010444" providerId="ADAL" clId="{F095698C-3BC0-4A39-AE41-A7E26EAC40FC}" dt="2020-03-11T20:15:02.736" v="796" actId="1038"/>
          <ac:spMkLst>
            <pc:docMk/>
            <pc:sldMk cId="2556679093" sldId="1697"/>
            <ac:spMk id="69" creationId="{98E8B2F2-5E53-43E7-BDBC-BFDD32C88611}"/>
          </ac:spMkLst>
        </pc:spChg>
        <pc:spChg chg="mod">
          <ac:chgData name="Sergio Alejandro Pena Pedreros" userId="7b8fe2f0-07b7-4959-8500-2edcb4010444" providerId="ADAL" clId="{F095698C-3BC0-4A39-AE41-A7E26EAC40FC}" dt="2020-03-11T20:19:07.967" v="800" actId="20577"/>
          <ac:spMkLst>
            <pc:docMk/>
            <pc:sldMk cId="2556679093" sldId="1697"/>
            <ac:spMk id="73" creationId="{D7F2C5F9-B166-454A-A118-54D8502D41DE}"/>
          </ac:spMkLst>
        </pc:spChg>
        <pc:spChg chg="mod">
          <ac:chgData name="Sergio Alejandro Pena Pedreros" userId="7b8fe2f0-07b7-4959-8500-2edcb4010444" providerId="ADAL" clId="{F095698C-3BC0-4A39-AE41-A7E26EAC40FC}" dt="2020-03-11T20:15:02.736" v="796" actId="1038"/>
          <ac:spMkLst>
            <pc:docMk/>
            <pc:sldMk cId="2556679093" sldId="1697"/>
            <ac:spMk id="74" creationId="{CE3BB3BD-0577-43FB-B41B-7741B7BDF01B}"/>
          </ac:spMkLst>
        </pc:spChg>
        <pc:grpChg chg="del">
          <ac:chgData name="Sergio Alejandro Pena Pedreros" userId="7b8fe2f0-07b7-4959-8500-2edcb4010444" providerId="ADAL" clId="{F095698C-3BC0-4A39-AE41-A7E26EAC40FC}" dt="2020-03-11T20:13:08.616" v="733" actId="478"/>
          <ac:grpSpMkLst>
            <pc:docMk/>
            <pc:sldMk cId="2556679093" sldId="1697"/>
            <ac:grpSpMk id="26" creationId="{09C248C4-EF24-406E-962E-B9F5D52DF55D}"/>
          </ac:grpSpMkLst>
        </pc:grpChg>
        <pc:grpChg chg="add del mod">
          <ac:chgData name="Sergio Alejandro Pena Pedreros" userId="7b8fe2f0-07b7-4959-8500-2edcb4010444" providerId="ADAL" clId="{F095698C-3BC0-4A39-AE41-A7E26EAC40FC}" dt="2020-03-11T20:14:28.830" v="782" actId="165"/>
          <ac:grpSpMkLst>
            <pc:docMk/>
            <pc:sldMk cId="2556679093" sldId="1697"/>
            <ac:grpSpMk id="45" creationId="{438CAC6D-C376-4FD5-AEBD-9071E10A9818}"/>
          </ac:grpSpMkLst>
        </pc:grpChg>
        <pc:cxnChg chg="del">
          <ac:chgData name="Sergio Alejandro Pena Pedreros" userId="7b8fe2f0-07b7-4959-8500-2edcb4010444" providerId="ADAL" clId="{F095698C-3BC0-4A39-AE41-A7E26EAC40FC}" dt="2020-03-11T20:12:23.809" v="711" actId="478"/>
          <ac:cxnSpMkLst>
            <pc:docMk/>
            <pc:sldMk cId="2556679093" sldId="1697"/>
            <ac:cxnSpMk id="29" creationId="{66D23665-7485-48C4-8AF8-E6C280C5EA7C}"/>
          </ac:cxnSpMkLst>
        </pc:cxnChg>
        <pc:cxnChg chg="mod topLvl">
          <ac:chgData name="Sergio Alejandro Pena Pedreros" userId="7b8fe2f0-07b7-4959-8500-2edcb4010444" providerId="ADAL" clId="{F095698C-3BC0-4A39-AE41-A7E26EAC40FC}" dt="2020-03-11T20:15:02.736" v="796" actId="1038"/>
          <ac:cxnSpMkLst>
            <pc:docMk/>
            <pc:sldMk cId="2556679093" sldId="1697"/>
            <ac:cxnSpMk id="31" creationId="{4D8434F6-3DDB-4E15-85B5-6721851EFDAA}"/>
          </ac:cxnSpMkLst>
        </pc:cxnChg>
        <pc:cxnChg chg="del">
          <ac:chgData name="Sergio Alejandro Pena Pedreros" userId="7b8fe2f0-07b7-4959-8500-2edcb4010444" providerId="ADAL" clId="{F095698C-3BC0-4A39-AE41-A7E26EAC40FC}" dt="2020-03-11T20:12:11.585" v="708" actId="478"/>
          <ac:cxnSpMkLst>
            <pc:docMk/>
            <pc:sldMk cId="2556679093" sldId="1697"/>
            <ac:cxnSpMk id="32" creationId="{5A5D886E-9A1B-4811-AFA2-D84CA6BF2D96}"/>
          </ac:cxnSpMkLst>
        </pc:cxnChg>
        <pc:cxnChg chg="del mod">
          <ac:chgData name="Sergio Alejandro Pena Pedreros" userId="7b8fe2f0-07b7-4959-8500-2edcb4010444" providerId="ADAL" clId="{F095698C-3BC0-4A39-AE41-A7E26EAC40FC}" dt="2020-03-11T20:11:03.062" v="685" actId="478"/>
          <ac:cxnSpMkLst>
            <pc:docMk/>
            <pc:sldMk cId="2556679093" sldId="1697"/>
            <ac:cxnSpMk id="33" creationId="{699E151F-3A7B-43E6-AADC-3C6A9CD9F6FB}"/>
          </ac:cxnSpMkLst>
        </pc:cxnChg>
        <pc:cxnChg chg="del mod">
          <ac:chgData name="Sergio Alejandro Pena Pedreros" userId="7b8fe2f0-07b7-4959-8500-2edcb4010444" providerId="ADAL" clId="{F095698C-3BC0-4A39-AE41-A7E26EAC40FC}" dt="2020-03-11T20:13:31.036" v="757" actId="478"/>
          <ac:cxnSpMkLst>
            <pc:docMk/>
            <pc:sldMk cId="2556679093" sldId="1697"/>
            <ac:cxnSpMk id="39" creationId="{EA05B743-945B-48AF-B65D-8BBB5DC2F413}"/>
          </ac:cxnSpMkLst>
        </pc:cxnChg>
        <pc:cxnChg chg="del mod">
          <ac:chgData name="Sergio Alejandro Pena Pedreros" userId="7b8fe2f0-07b7-4959-8500-2edcb4010444" providerId="ADAL" clId="{F095698C-3BC0-4A39-AE41-A7E26EAC40FC}" dt="2020-03-11T20:13:18.554" v="746" actId="478"/>
          <ac:cxnSpMkLst>
            <pc:docMk/>
            <pc:sldMk cId="2556679093" sldId="1697"/>
            <ac:cxnSpMk id="40" creationId="{086FEC8C-992A-4FC1-9DA2-A8FAF92A914E}"/>
          </ac:cxnSpMkLst>
        </pc:cxnChg>
        <pc:cxnChg chg="mod">
          <ac:chgData name="Sergio Alejandro Pena Pedreros" userId="7b8fe2f0-07b7-4959-8500-2edcb4010444" providerId="ADAL" clId="{F095698C-3BC0-4A39-AE41-A7E26EAC40FC}" dt="2020-03-11T20:14:45.424" v="783" actId="1076"/>
          <ac:cxnSpMkLst>
            <pc:docMk/>
            <pc:sldMk cId="2556679093" sldId="1697"/>
            <ac:cxnSpMk id="41" creationId="{F67476DB-3A6E-41CC-ACBE-7DDB600C0B26}"/>
          </ac:cxnSpMkLst>
        </pc:cxnChg>
        <pc:cxnChg chg="mod topLvl">
          <ac:chgData name="Sergio Alejandro Pena Pedreros" userId="7b8fe2f0-07b7-4959-8500-2edcb4010444" providerId="ADAL" clId="{F095698C-3BC0-4A39-AE41-A7E26EAC40FC}" dt="2020-03-11T20:15:02.736" v="796" actId="1038"/>
          <ac:cxnSpMkLst>
            <pc:docMk/>
            <pc:sldMk cId="2556679093" sldId="1697"/>
            <ac:cxnSpMk id="68" creationId="{2C812992-0B7D-41E5-A8D0-F2546FE1452A}"/>
          </ac:cxnSpMkLst>
        </pc:cxnChg>
        <pc:cxnChg chg="del mod">
          <ac:chgData name="Sergio Alejandro Pena Pedreros" userId="7b8fe2f0-07b7-4959-8500-2edcb4010444" providerId="ADAL" clId="{F095698C-3BC0-4A39-AE41-A7E26EAC40FC}" dt="2020-03-11T20:12:30.144" v="713" actId="478"/>
          <ac:cxnSpMkLst>
            <pc:docMk/>
            <pc:sldMk cId="2556679093" sldId="1697"/>
            <ac:cxnSpMk id="70" creationId="{85E84307-85C2-4EF9-8940-32519F12EDCA}"/>
          </ac:cxnSpMkLst>
        </pc:cxnChg>
        <pc:cxnChg chg="mod topLvl">
          <ac:chgData name="Sergio Alejandro Pena Pedreros" userId="7b8fe2f0-07b7-4959-8500-2edcb4010444" providerId="ADAL" clId="{F095698C-3BC0-4A39-AE41-A7E26EAC40FC}" dt="2020-03-11T20:15:02.736" v="796" actId="1038"/>
          <ac:cxnSpMkLst>
            <pc:docMk/>
            <pc:sldMk cId="2556679093" sldId="1697"/>
            <ac:cxnSpMk id="71" creationId="{D24FF353-0F1E-4A66-99C3-8976EF2352FF}"/>
          </ac:cxnSpMkLst>
        </pc:cxnChg>
        <pc:cxnChg chg="mod topLvl">
          <ac:chgData name="Sergio Alejandro Pena Pedreros" userId="7b8fe2f0-07b7-4959-8500-2edcb4010444" providerId="ADAL" clId="{F095698C-3BC0-4A39-AE41-A7E26EAC40FC}" dt="2020-03-11T20:15:02.736" v="796" actId="1038"/>
          <ac:cxnSpMkLst>
            <pc:docMk/>
            <pc:sldMk cId="2556679093" sldId="1697"/>
            <ac:cxnSpMk id="72" creationId="{E4F1A825-D8E7-4EFA-967B-435B9EB2048A}"/>
          </ac:cxnSpMkLst>
        </pc:cxnChg>
        <pc:cxnChg chg="mod">
          <ac:chgData name="Sergio Alejandro Pena Pedreros" userId="7b8fe2f0-07b7-4959-8500-2edcb4010444" providerId="ADAL" clId="{F095698C-3BC0-4A39-AE41-A7E26EAC40FC}" dt="2020-03-11T20:15:02.736" v="796" actId="1038"/>
          <ac:cxnSpMkLst>
            <pc:docMk/>
            <pc:sldMk cId="2556679093" sldId="1697"/>
            <ac:cxnSpMk id="77" creationId="{00F0E5D2-E99E-4138-8016-E03BD70E2C58}"/>
          </ac:cxnSpMkLst>
        </pc:cxnChg>
        <pc:cxnChg chg="mod">
          <ac:chgData name="Sergio Alejandro Pena Pedreros" userId="7b8fe2f0-07b7-4959-8500-2edcb4010444" providerId="ADAL" clId="{F095698C-3BC0-4A39-AE41-A7E26EAC40FC}" dt="2020-03-11T20:15:02.736" v="796" actId="1038"/>
          <ac:cxnSpMkLst>
            <pc:docMk/>
            <pc:sldMk cId="2556679093" sldId="1697"/>
            <ac:cxnSpMk id="78" creationId="{13F9884C-F831-44A6-AF90-997D94B9EF17}"/>
          </ac:cxnSpMkLst>
        </pc:cxnChg>
      </pc:sldChg>
      <pc:sldChg chg="addSp delSp modSp">
        <pc:chgData name="Sergio Alejandro Pena Pedreros" userId="7b8fe2f0-07b7-4959-8500-2edcb4010444" providerId="ADAL" clId="{F095698C-3BC0-4A39-AE41-A7E26EAC40FC}" dt="2020-03-11T20:32:47.939" v="1004" actId="1076"/>
        <pc:sldMkLst>
          <pc:docMk/>
          <pc:sldMk cId="673782302" sldId="1698"/>
        </pc:sldMkLst>
        <pc:spChg chg="add">
          <ac:chgData name="Sergio Alejandro Pena Pedreros" userId="7b8fe2f0-07b7-4959-8500-2edcb4010444" providerId="ADAL" clId="{F095698C-3BC0-4A39-AE41-A7E26EAC40FC}" dt="2020-03-11T20:32:40.827" v="1002"/>
          <ac:spMkLst>
            <pc:docMk/>
            <pc:sldMk cId="673782302" sldId="1698"/>
            <ac:spMk id="6" creationId="{26DE27D8-A4E6-4CAE-B79C-DC14E44294DF}"/>
          </ac:spMkLst>
        </pc:spChg>
        <pc:spChg chg="del">
          <ac:chgData name="Sergio Alejandro Pena Pedreros" userId="7b8fe2f0-07b7-4959-8500-2edcb4010444" providerId="ADAL" clId="{F095698C-3BC0-4A39-AE41-A7E26EAC40FC}" dt="2020-03-11T20:32:36.173" v="1001" actId="478"/>
          <ac:spMkLst>
            <pc:docMk/>
            <pc:sldMk cId="673782302" sldId="1698"/>
            <ac:spMk id="45" creationId="{50D61E6C-CCBD-4F14-94AB-F38A6C96843C}"/>
          </ac:spMkLst>
        </pc:spChg>
        <pc:spChg chg="mod">
          <ac:chgData name="Sergio Alejandro Pena Pedreros" userId="7b8fe2f0-07b7-4959-8500-2edcb4010444" providerId="ADAL" clId="{F095698C-3BC0-4A39-AE41-A7E26EAC40FC}" dt="2020-03-11T20:22:35.416" v="837" actId="14100"/>
          <ac:spMkLst>
            <pc:docMk/>
            <pc:sldMk cId="673782302" sldId="1698"/>
            <ac:spMk id="46" creationId="{A6CC74A1-932F-4666-8BB1-7D6EC3CF5ACC}"/>
          </ac:spMkLst>
        </pc:spChg>
        <pc:spChg chg="mod">
          <ac:chgData name="Sergio Alejandro Pena Pedreros" userId="7b8fe2f0-07b7-4959-8500-2edcb4010444" providerId="ADAL" clId="{F095698C-3BC0-4A39-AE41-A7E26EAC40FC}" dt="2020-03-11T20:32:45.179" v="1003" actId="1076"/>
          <ac:spMkLst>
            <pc:docMk/>
            <pc:sldMk cId="673782302" sldId="1698"/>
            <ac:spMk id="48" creationId="{6B69ABD8-005F-4C56-A5DD-FB84D498FA79}"/>
          </ac:spMkLst>
        </pc:spChg>
        <pc:spChg chg="mod">
          <ac:chgData name="Sergio Alejandro Pena Pedreros" userId="7b8fe2f0-07b7-4959-8500-2edcb4010444" providerId="ADAL" clId="{F095698C-3BC0-4A39-AE41-A7E26EAC40FC}" dt="2020-03-11T20:32:47.939" v="1004" actId="1076"/>
          <ac:spMkLst>
            <pc:docMk/>
            <pc:sldMk cId="673782302" sldId="1698"/>
            <ac:spMk id="49" creationId="{EBFD705D-75C5-41D2-A0DA-E04A8F22EBA4}"/>
          </ac:spMkLst>
        </pc:spChg>
      </pc:sldChg>
      <pc:sldChg chg="modSp modTransition modNotesTx">
        <pc:chgData name="Sergio Alejandro Pena Pedreros" userId="7b8fe2f0-07b7-4959-8500-2edcb4010444" providerId="ADAL" clId="{F095698C-3BC0-4A39-AE41-A7E26EAC40FC}" dt="2020-03-11T20:26:34.222" v="974" actId="20577"/>
        <pc:sldMkLst>
          <pc:docMk/>
          <pc:sldMk cId="1889783871" sldId="1699"/>
        </pc:sldMkLst>
        <pc:spChg chg="mod">
          <ac:chgData name="Sergio Alejandro Pena Pedreros" userId="7b8fe2f0-07b7-4959-8500-2edcb4010444" providerId="ADAL" clId="{F095698C-3BC0-4A39-AE41-A7E26EAC40FC}" dt="2020-03-11T20:25:33.725" v="875" actId="207"/>
          <ac:spMkLst>
            <pc:docMk/>
            <pc:sldMk cId="1889783871" sldId="1699"/>
            <ac:spMk id="26" creationId="{75DCD7DE-4742-4C16-BACC-5EFDDDBAA942}"/>
          </ac:spMkLst>
        </pc:spChg>
        <pc:spChg chg="mod">
          <ac:chgData name="Sergio Alejandro Pena Pedreros" userId="7b8fe2f0-07b7-4959-8500-2edcb4010444" providerId="ADAL" clId="{F095698C-3BC0-4A39-AE41-A7E26EAC40FC}" dt="2020-03-11T20:25:09.995" v="874" actId="113"/>
          <ac:spMkLst>
            <pc:docMk/>
            <pc:sldMk cId="1889783871" sldId="1699"/>
            <ac:spMk id="27" creationId="{26ADEB0B-74F2-422E-BCAE-88BC4DBCBBC5}"/>
          </ac:spMkLst>
        </pc:spChg>
      </pc:sldChg>
      <pc:sldChg chg="modSp">
        <pc:chgData name="Sergio Alejandro Pena Pedreros" userId="7b8fe2f0-07b7-4959-8500-2edcb4010444" providerId="ADAL" clId="{F095698C-3BC0-4A39-AE41-A7E26EAC40FC}" dt="2020-03-11T20:55:19.399" v="1530" actId="20577"/>
        <pc:sldMkLst>
          <pc:docMk/>
          <pc:sldMk cId="3662135259" sldId="1700"/>
        </pc:sldMkLst>
        <pc:spChg chg="mod">
          <ac:chgData name="Sergio Alejandro Pena Pedreros" userId="7b8fe2f0-07b7-4959-8500-2edcb4010444" providerId="ADAL" clId="{F095698C-3BC0-4A39-AE41-A7E26EAC40FC}" dt="2020-03-11T20:55:19.399" v="1530" actId="20577"/>
          <ac:spMkLst>
            <pc:docMk/>
            <pc:sldMk cId="3662135259" sldId="1700"/>
            <ac:spMk id="4" creationId="{7642B862-3732-4E7C-979D-B3628DC36648}"/>
          </ac:spMkLst>
        </pc:spChg>
      </pc:sldChg>
      <pc:sldChg chg="modSp">
        <pc:chgData name="Sergio Alejandro Pena Pedreros" userId="7b8fe2f0-07b7-4959-8500-2edcb4010444" providerId="ADAL" clId="{F095698C-3BC0-4A39-AE41-A7E26EAC40FC}" dt="2020-03-11T20:56:52.827" v="1541" actId="403"/>
        <pc:sldMkLst>
          <pc:docMk/>
          <pc:sldMk cId="4158904504" sldId="1702"/>
        </pc:sldMkLst>
        <pc:spChg chg="mod">
          <ac:chgData name="Sergio Alejandro Pena Pedreros" userId="7b8fe2f0-07b7-4959-8500-2edcb4010444" providerId="ADAL" clId="{F095698C-3BC0-4A39-AE41-A7E26EAC40FC}" dt="2020-03-11T20:56:52.827" v="1541" actId="403"/>
          <ac:spMkLst>
            <pc:docMk/>
            <pc:sldMk cId="4158904504" sldId="1702"/>
            <ac:spMk id="24" creationId="{8090CF4F-C6D0-4A8C-A408-1A89C734CB18}"/>
          </ac:spMkLst>
        </pc:spChg>
        <pc:spChg chg="mod">
          <ac:chgData name="Sergio Alejandro Pena Pedreros" userId="7b8fe2f0-07b7-4959-8500-2edcb4010444" providerId="ADAL" clId="{F095698C-3BC0-4A39-AE41-A7E26EAC40FC}" dt="2020-03-11T20:56:32.820" v="1536" actId="14100"/>
          <ac:spMkLst>
            <pc:docMk/>
            <pc:sldMk cId="4158904504" sldId="1702"/>
            <ac:spMk id="25" creationId="{4E2B0E04-9931-4209-9B26-0AC017263C0D}"/>
          </ac:spMkLst>
        </pc:spChg>
      </pc:sldChg>
      <pc:sldChg chg="modSp">
        <pc:chgData name="Sergio Alejandro Pena Pedreros" userId="7b8fe2f0-07b7-4959-8500-2edcb4010444" providerId="ADAL" clId="{F095698C-3BC0-4A39-AE41-A7E26EAC40FC}" dt="2020-03-11T20:56:48.352" v="1540" actId="404"/>
        <pc:sldMkLst>
          <pc:docMk/>
          <pc:sldMk cId="1833667779" sldId="1703"/>
        </pc:sldMkLst>
        <pc:spChg chg="mod">
          <ac:chgData name="Sergio Alejandro Pena Pedreros" userId="7b8fe2f0-07b7-4959-8500-2edcb4010444" providerId="ADAL" clId="{F095698C-3BC0-4A39-AE41-A7E26EAC40FC}" dt="2020-03-11T20:56:48.352" v="1540" actId="404"/>
          <ac:spMkLst>
            <pc:docMk/>
            <pc:sldMk cId="1833667779" sldId="1703"/>
            <ac:spMk id="31" creationId="{713E262B-727E-4551-BE9F-B6D0FB19D71F}"/>
          </ac:spMkLst>
        </pc:spChg>
      </pc:sldChg>
      <pc:sldChg chg="addSp delSp modSp modTransition">
        <pc:chgData name="Sergio Alejandro Pena Pedreros" userId="7b8fe2f0-07b7-4959-8500-2edcb4010444" providerId="ADAL" clId="{F095698C-3BC0-4A39-AE41-A7E26EAC40FC}" dt="2020-03-11T20:35:52.219" v="1044" actId="14734"/>
        <pc:sldMkLst>
          <pc:docMk/>
          <pc:sldMk cId="4261502726" sldId="1712"/>
        </pc:sldMkLst>
        <pc:spChg chg="del">
          <ac:chgData name="Sergio Alejandro Pena Pedreros" userId="7b8fe2f0-07b7-4959-8500-2edcb4010444" providerId="ADAL" clId="{F095698C-3BC0-4A39-AE41-A7E26EAC40FC}" dt="2020-03-11T20:23:38.785" v="841" actId="478"/>
          <ac:spMkLst>
            <pc:docMk/>
            <pc:sldMk cId="4261502726" sldId="1712"/>
            <ac:spMk id="5" creationId="{452B0298-AF09-46B9-B4B7-999FCF881DD1}"/>
          </ac:spMkLst>
        </pc:spChg>
        <pc:spChg chg="del">
          <ac:chgData name="Sergio Alejandro Pena Pedreros" userId="7b8fe2f0-07b7-4959-8500-2edcb4010444" providerId="ADAL" clId="{F095698C-3BC0-4A39-AE41-A7E26EAC40FC}" dt="2020-03-11T20:24:10.296" v="845" actId="478"/>
          <ac:spMkLst>
            <pc:docMk/>
            <pc:sldMk cId="4261502726" sldId="1712"/>
            <ac:spMk id="6" creationId="{0C8EBD39-12B9-48D0-9604-C92B7E3C239F}"/>
          </ac:spMkLst>
        </pc:spChg>
        <pc:spChg chg="add">
          <ac:chgData name="Sergio Alejandro Pena Pedreros" userId="7b8fe2f0-07b7-4959-8500-2edcb4010444" providerId="ADAL" clId="{F095698C-3BC0-4A39-AE41-A7E26EAC40FC}" dt="2020-03-11T20:23:43.693" v="842"/>
          <ac:spMkLst>
            <pc:docMk/>
            <pc:sldMk cId="4261502726" sldId="1712"/>
            <ac:spMk id="8" creationId="{466C606C-B483-439E-A6FE-8E9CC0992331}"/>
          </ac:spMkLst>
        </pc:spChg>
        <pc:spChg chg="add mod">
          <ac:chgData name="Sergio Alejandro Pena Pedreros" userId="7b8fe2f0-07b7-4959-8500-2edcb4010444" providerId="ADAL" clId="{F095698C-3BC0-4A39-AE41-A7E26EAC40FC}" dt="2020-03-11T20:24:27.838" v="870" actId="313"/>
          <ac:spMkLst>
            <pc:docMk/>
            <pc:sldMk cId="4261502726" sldId="1712"/>
            <ac:spMk id="9" creationId="{6F634D01-1CE4-42C6-A4EE-7F0FD8342171}"/>
          </ac:spMkLst>
        </pc:spChg>
        <pc:graphicFrameChg chg="mod modGraphic">
          <ac:chgData name="Sergio Alejandro Pena Pedreros" userId="7b8fe2f0-07b7-4959-8500-2edcb4010444" providerId="ADAL" clId="{F095698C-3BC0-4A39-AE41-A7E26EAC40FC}" dt="2020-03-11T20:35:52.219" v="1044" actId="14734"/>
          <ac:graphicFrameMkLst>
            <pc:docMk/>
            <pc:sldMk cId="4261502726" sldId="1712"/>
            <ac:graphicFrameMk id="7" creationId="{18DF9B38-6F97-4F45-82C7-63E754A5CF3E}"/>
          </ac:graphicFrameMkLst>
        </pc:graphicFrameChg>
      </pc:sldChg>
      <pc:sldChg chg="addSp delSp modTransition">
        <pc:chgData name="Sergio Alejandro Pena Pedreros" userId="7b8fe2f0-07b7-4959-8500-2edcb4010444" providerId="ADAL" clId="{F095698C-3BC0-4A39-AE41-A7E26EAC40FC}" dt="2020-03-11T20:34:48.803" v="1041"/>
        <pc:sldMkLst>
          <pc:docMk/>
          <pc:sldMk cId="732441203" sldId="1713"/>
        </pc:sldMkLst>
        <pc:spChg chg="add">
          <ac:chgData name="Sergio Alejandro Pena Pedreros" userId="7b8fe2f0-07b7-4959-8500-2edcb4010444" providerId="ADAL" clId="{F095698C-3BC0-4A39-AE41-A7E26EAC40FC}" dt="2020-03-11T20:23:50.323" v="844"/>
          <ac:spMkLst>
            <pc:docMk/>
            <pc:sldMk cId="732441203" sldId="1713"/>
            <ac:spMk id="6" creationId="{EC168534-9AC5-40B3-B891-F60F4E9B0D36}"/>
          </ac:spMkLst>
        </pc:spChg>
        <pc:spChg chg="del">
          <ac:chgData name="Sergio Alejandro Pena Pedreros" userId="7b8fe2f0-07b7-4959-8500-2edcb4010444" providerId="ADAL" clId="{F095698C-3BC0-4A39-AE41-A7E26EAC40FC}" dt="2020-03-11T20:23:49.765" v="843" actId="478"/>
          <ac:spMkLst>
            <pc:docMk/>
            <pc:sldMk cId="732441203" sldId="1713"/>
            <ac:spMk id="8" creationId="{F3F8FD17-E51E-4A8C-91E4-24EB069DBB64}"/>
          </ac:spMkLst>
        </pc:spChg>
      </pc:sldChg>
      <pc:sldChg chg="modSp ord modNotesTx">
        <pc:chgData name="Sergio Alejandro Pena Pedreros" userId="7b8fe2f0-07b7-4959-8500-2edcb4010444" providerId="ADAL" clId="{F095698C-3BC0-4A39-AE41-A7E26EAC40FC}" dt="2020-03-11T20:46:05.173" v="1327" actId="207"/>
        <pc:sldMkLst>
          <pc:docMk/>
          <pc:sldMk cId="3041996765" sldId="1714"/>
        </pc:sldMkLst>
        <pc:spChg chg="mod">
          <ac:chgData name="Sergio Alejandro Pena Pedreros" userId="7b8fe2f0-07b7-4959-8500-2edcb4010444" providerId="ADAL" clId="{F095698C-3BC0-4A39-AE41-A7E26EAC40FC}" dt="2020-03-11T20:37:28.794" v="1087" actId="1076"/>
          <ac:spMkLst>
            <pc:docMk/>
            <pc:sldMk cId="3041996765" sldId="1714"/>
            <ac:spMk id="13" creationId="{0546785E-5BEE-41E9-9EB0-E36FEA9BE423}"/>
          </ac:spMkLst>
        </pc:spChg>
        <pc:graphicFrameChg chg="mod modGraphic">
          <ac:chgData name="Sergio Alejandro Pena Pedreros" userId="7b8fe2f0-07b7-4959-8500-2edcb4010444" providerId="ADAL" clId="{F095698C-3BC0-4A39-AE41-A7E26EAC40FC}" dt="2020-03-11T20:46:05.173" v="1327" actId="207"/>
          <ac:graphicFrameMkLst>
            <pc:docMk/>
            <pc:sldMk cId="3041996765" sldId="1714"/>
            <ac:graphicFrameMk id="12" creationId="{4DDF52BC-A776-49FA-993B-F9E654B0406E}"/>
          </ac:graphicFrameMkLst>
        </pc:graphicFrameChg>
      </pc:sldChg>
      <pc:sldChg chg="modSp">
        <pc:chgData name="Sergio Alejandro Pena Pedreros" userId="7b8fe2f0-07b7-4959-8500-2edcb4010444" providerId="ADAL" clId="{F095698C-3BC0-4A39-AE41-A7E26EAC40FC}" dt="2020-03-11T20:42:49.387" v="1321" actId="6549"/>
        <pc:sldMkLst>
          <pc:docMk/>
          <pc:sldMk cId="4133565754" sldId="1715"/>
        </pc:sldMkLst>
        <pc:spChg chg="mod">
          <ac:chgData name="Sergio Alejandro Pena Pedreros" userId="7b8fe2f0-07b7-4959-8500-2edcb4010444" providerId="ADAL" clId="{F095698C-3BC0-4A39-AE41-A7E26EAC40FC}" dt="2020-03-11T20:42:49.387" v="1321" actId="6549"/>
          <ac:spMkLst>
            <pc:docMk/>
            <pc:sldMk cId="4133565754" sldId="1715"/>
            <ac:spMk id="11" creationId="{A63594C1-36AB-44F0-BA78-A3405A568DE6}"/>
          </ac:spMkLst>
        </pc:spChg>
      </pc:sldChg>
      <pc:sldChg chg="modSp modTransition">
        <pc:chgData name="Sergio Alejandro Pena Pedreros" userId="7b8fe2f0-07b7-4959-8500-2edcb4010444" providerId="ADAL" clId="{F095698C-3BC0-4A39-AE41-A7E26EAC40FC}" dt="2020-03-11T20:44:40.487" v="1325"/>
        <pc:sldMkLst>
          <pc:docMk/>
          <pc:sldMk cId="753540182" sldId="1716"/>
        </pc:sldMkLst>
        <pc:graphicFrameChg chg="modGraphic">
          <ac:chgData name="Sergio Alejandro Pena Pedreros" userId="7b8fe2f0-07b7-4959-8500-2edcb4010444" providerId="ADAL" clId="{F095698C-3BC0-4A39-AE41-A7E26EAC40FC}" dt="2020-03-11T20:43:36.624" v="1322" actId="115"/>
          <ac:graphicFrameMkLst>
            <pc:docMk/>
            <pc:sldMk cId="753540182" sldId="1716"/>
            <ac:graphicFrameMk id="7" creationId="{620F1CD7-9545-4FCF-884D-12CA95090667}"/>
          </ac:graphicFrameMkLst>
        </pc:graphicFrameChg>
      </pc:sldChg>
      <pc:sldChg chg="modTransition">
        <pc:chgData name="Sergio Alejandro Pena Pedreros" userId="7b8fe2f0-07b7-4959-8500-2edcb4010444" providerId="ADAL" clId="{F095698C-3BC0-4A39-AE41-A7E26EAC40FC}" dt="2020-03-11T20:45:00.951" v="1326"/>
        <pc:sldMkLst>
          <pc:docMk/>
          <pc:sldMk cId="1540517410" sldId="1719"/>
        </pc:sldMkLst>
      </pc:sldChg>
      <pc:sldChg chg="modTransition">
        <pc:chgData name="Sergio Alejandro Pena Pedreros" userId="7b8fe2f0-07b7-4959-8500-2edcb4010444" providerId="ADAL" clId="{F095698C-3BC0-4A39-AE41-A7E26EAC40FC}" dt="2020-03-11T20:45:00.951" v="1326"/>
        <pc:sldMkLst>
          <pc:docMk/>
          <pc:sldMk cId="3880033105" sldId="1720"/>
        </pc:sldMkLst>
      </pc:sldChg>
      <pc:sldChg chg="modTransition">
        <pc:chgData name="Sergio Alejandro Pena Pedreros" userId="7b8fe2f0-07b7-4959-8500-2edcb4010444" providerId="ADAL" clId="{F095698C-3BC0-4A39-AE41-A7E26EAC40FC}" dt="2020-03-11T20:45:00.951" v="1326"/>
        <pc:sldMkLst>
          <pc:docMk/>
          <pc:sldMk cId="1798943576" sldId="1721"/>
        </pc:sldMkLst>
      </pc:sldChg>
      <pc:sldChg chg="modSp ord modNotesTx">
        <pc:chgData name="Sergio Alejandro Pena Pedreros" userId="7b8fe2f0-07b7-4959-8500-2edcb4010444" providerId="ADAL" clId="{F095698C-3BC0-4A39-AE41-A7E26EAC40FC}" dt="2020-03-11T20:44:31.376" v="1324"/>
        <pc:sldMkLst>
          <pc:docMk/>
          <pc:sldMk cId="602502716" sldId="1722"/>
        </pc:sldMkLst>
        <pc:spChg chg="mod">
          <ac:chgData name="Sergio Alejandro Pena Pedreros" userId="7b8fe2f0-07b7-4959-8500-2edcb4010444" providerId="ADAL" clId="{F095698C-3BC0-4A39-AE41-A7E26EAC40FC}" dt="2020-03-11T20:39:13.981" v="1136" actId="14100"/>
          <ac:spMkLst>
            <pc:docMk/>
            <pc:sldMk cId="602502716" sldId="1722"/>
            <ac:spMk id="40" creationId="{D28692EC-9CE1-4E6F-86E1-5AAD1172662C}"/>
          </ac:spMkLst>
        </pc:spChg>
        <pc:spChg chg="mod">
          <ac:chgData name="Sergio Alejandro Pena Pedreros" userId="7b8fe2f0-07b7-4959-8500-2edcb4010444" providerId="ADAL" clId="{F095698C-3BC0-4A39-AE41-A7E26EAC40FC}" dt="2020-03-11T20:39:16.029" v="1137" actId="14100"/>
          <ac:spMkLst>
            <pc:docMk/>
            <pc:sldMk cId="602502716" sldId="1722"/>
            <ac:spMk id="41" creationId="{0FB6CDD0-25A7-4F3E-B050-DC8C39FE605B}"/>
          </ac:spMkLst>
        </pc:spChg>
        <pc:spChg chg="mod">
          <ac:chgData name="Sergio Alejandro Pena Pedreros" userId="7b8fe2f0-07b7-4959-8500-2edcb4010444" providerId="ADAL" clId="{F095698C-3BC0-4A39-AE41-A7E26EAC40FC}" dt="2020-03-11T20:39:23.368" v="1138" actId="14100"/>
          <ac:spMkLst>
            <pc:docMk/>
            <pc:sldMk cId="602502716" sldId="1722"/>
            <ac:spMk id="59" creationId="{450E85D6-728C-47F1-AB7D-9D846AFDCB9E}"/>
          </ac:spMkLst>
        </pc:spChg>
      </pc:sldChg>
      <pc:sldChg chg="addSp delSp modSp">
        <pc:chgData name="Sergio Alejandro Pena Pedreros" userId="7b8fe2f0-07b7-4959-8500-2edcb4010444" providerId="ADAL" clId="{F095698C-3BC0-4A39-AE41-A7E26EAC40FC}" dt="2020-03-11T20:41:34.075" v="1319" actId="20577"/>
        <pc:sldMkLst>
          <pc:docMk/>
          <pc:sldMk cId="2116844159" sldId="1724"/>
        </pc:sldMkLst>
        <pc:spChg chg="add mod">
          <ac:chgData name="Sergio Alejandro Pena Pedreros" userId="7b8fe2f0-07b7-4959-8500-2edcb4010444" providerId="ADAL" clId="{F095698C-3BC0-4A39-AE41-A7E26EAC40FC}" dt="2020-03-11T20:40:51.275" v="1282" actId="20577"/>
          <ac:spMkLst>
            <pc:docMk/>
            <pc:sldMk cId="2116844159" sldId="1724"/>
            <ac:spMk id="6" creationId="{FEEDC931-7416-4158-BEDC-9BF98291CF6F}"/>
          </ac:spMkLst>
        </pc:spChg>
        <pc:spChg chg="del">
          <ac:chgData name="Sergio Alejandro Pena Pedreros" userId="7b8fe2f0-07b7-4959-8500-2edcb4010444" providerId="ADAL" clId="{F095698C-3BC0-4A39-AE41-A7E26EAC40FC}" dt="2020-03-11T20:40:29.393" v="1239" actId="478"/>
          <ac:spMkLst>
            <pc:docMk/>
            <pc:sldMk cId="2116844159" sldId="1724"/>
            <ac:spMk id="43" creationId="{0EA06C17-9E97-4C1F-963F-7DC7D52B65E9}"/>
          </ac:spMkLst>
        </pc:spChg>
        <pc:spChg chg="mod">
          <ac:chgData name="Sergio Alejandro Pena Pedreros" userId="7b8fe2f0-07b7-4959-8500-2edcb4010444" providerId="ADAL" clId="{F095698C-3BC0-4A39-AE41-A7E26EAC40FC}" dt="2020-03-11T20:41:34.075" v="1319" actId="20577"/>
          <ac:spMkLst>
            <pc:docMk/>
            <pc:sldMk cId="2116844159" sldId="1724"/>
            <ac:spMk id="46" creationId="{BBA03C09-374C-4B18-A80B-8946A1CA3412}"/>
          </ac:spMkLst>
        </pc:spChg>
      </pc:sldChg>
      <pc:sldChg chg="modSp del">
        <pc:chgData name="Sergio Alejandro Pena Pedreros" userId="7b8fe2f0-07b7-4959-8500-2edcb4010444" providerId="ADAL" clId="{F095698C-3BC0-4A39-AE41-A7E26EAC40FC}" dt="2020-03-11T21:09:23.947" v="1832" actId="2696"/>
        <pc:sldMkLst>
          <pc:docMk/>
          <pc:sldMk cId="2497765526" sldId="1725"/>
        </pc:sldMkLst>
        <pc:spChg chg="mod">
          <ac:chgData name="Sergio Alejandro Pena Pedreros" userId="7b8fe2f0-07b7-4959-8500-2edcb4010444" providerId="ADAL" clId="{F095698C-3BC0-4A39-AE41-A7E26EAC40FC}" dt="2020-03-11T20:46:20.308" v="1332" actId="20577"/>
          <ac:spMkLst>
            <pc:docMk/>
            <pc:sldMk cId="2497765526" sldId="1725"/>
            <ac:spMk id="7" creationId="{13D653F4-3756-42DA-A9B5-EE50643DE931}"/>
          </ac:spMkLst>
        </pc:spChg>
      </pc:sldChg>
      <pc:sldChg chg="modSp">
        <pc:chgData name="Sergio Alejandro Pena Pedreros" userId="7b8fe2f0-07b7-4959-8500-2edcb4010444" providerId="ADAL" clId="{F095698C-3BC0-4A39-AE41-A7E26EAC40FC}" dt="2020-03-11T20:47:05.980" v="1336" actId="20577"/>
        <pc:sldMkLst>
          <pc:docMk/>
          <pc:sldMk cId="2243244401" sldId="1726"/>
        </pc:sldMkLst>
        <pc:spChg chg="mod">
          <ac:chgData name="Sergio Alejandro Pena Pedreros" userId="7b8fe2f0-07b7-4959-8500-2edcb4010444" providerId="ADAL" clId="{F095698C-3BC0-4A39-AE41-A7E26EAC40FC}" dt="2020-03-11T20:47:05.980" v="1336" actId="20577"/>
          <ac:spMkLst>
            <pc:docMk/>
            <pc:sldMk cId="2243244401" sldId="1726"/>
            <ac:spMk id="5" creationId="{2B441914-C7B5-46D2-9A8C-21CBCC7DE852}"/>
          </ac:spMkLst>
        </pc:spChg>
      </pc:sldChg>
      <pc:sldChg chg="modSp modNotesTx">
        <pc:chgData name="Sergio Alejandro Pena Pedreros" userId="7b8fe2f0-07b7-4959-8500-2edcb4010444" providerId="ADAL" clId="{F095698C-3BC0-4A39-AE41-A7E26EAC40FC}" dt="2020-03-11T20:48:10.197" v="1506" actId="1076"/>
        <pc:sldMkLst>
          <pc:docMk/>
          <pc:sldMk cId="3364839351" sldId="1727"/>
        </pc:sldMkLst>
        <pc:spChg chg="mod">
          <ac:chgData name="Sergio Alejandro Pena Pedreros" userId="7b8fe2f0-07b7-4959-8500-2edcb4010444" providerId="ADAL" clId="{F095698C-3BC0-4A39-AE41-A7E26EAC40FC}" dt="2020-03-11T20:48:07.739" v="1505" actId="1076"/>
          <ac:spMkLst>
            <pc:docMk/>
            <pc:sldMk cId="3364839351" sldId="1727"/>
            <ac:spMk id="12" creationId="{1FE9B62E-1AC7-4B6E-B9DD-AD259C8D685D}"/>
          </ac:spMkLst>
        </pc:spChg>
        <pc:spChg chg="mod">
          <ac:chgData name="Sergio Alejandro Pena Pedreros" userId="7b8fe2f0-07b7-4959-8500-2edcb4010444" providerId="ADAL" clId="{F095698C-3BC0-4A39-AE41-A7E26EAC40FC}" dt="2020-03-11T20:48:10.197" v="1506" actId="1076"/>
          <ac:spMkLst>
            <pc:docMk/>
            <pc:sldMk cId="3364839351" sldId="1727"/>
            <ac:spMk id="13" creationId="{04D517E1-6BD0-4DD1-8340-50E9C6B81153}"/>
          </ac:spMkLst>
        </pc:spChg>
      </pc:sldChg>
      <pc:sldChg chg="modSp del modTransition">
        <pc:chgData name="Sergio Alejandro Pena Pedreros" userId="7b8fe2f0-07b7-4959-8500-2edcb4010444" providerId="ADAL" clId="{F095698C-3BC0-4A39-AE41-A7E26EAC40FC}" dt="2020-03-11T20:49:08.400" v="1513" actId="2696"/>
        <pc:sldMkLst>
          <pc:docMk/>
          <pc:sldMk cId="1783285111" sldId="1728"/>
        </pc:sldMkLst>
        <pc:spChg chg="mod">
          <ac:chgData name="Sergio Alejandro Pena Pedreros" userId="7b8fe2f0-07b7-4959-8500-2edcb4010444" providerId="ADAL" clId="{F095698C-3BC0-4A39-AE41-A7E26EAC40FC}" dt="2020-03-11T20:48:41.613" v="1509" actId="113"/>
          <ac:spMkLst>
            <pc:docMk/>
            <pc:sldMk cId="1783285111" sldId="1728"/>
            <ac:spMk id="23" creationId="{3DDAF19A-5489-4CBA-AA29-D5FED325AF1E}"/>
          </ac:spMkLst>
        </pc:spChg>
      </pc:sldChg>
      <pc:sldChg chg="add">
        <pc:chgData name="Sergio Alejandro Pena Pedreros" userId="7b8fe2f0-07b7-4959-8500-2edcb4010444" providerId="ADAL" clId="{F095698C-3BC0-4A39-AE41-A7E26EAC40FC}" dt="2020-03-11T20:49:31.881" v="1516"/>
        <pc:sldMkLst>
          <pc:docMk/>
          <pc:sldMk cId="3674847078" sldId="1728"/>
        </pc:sldMkLst>
      </pc:sldChg>
      <pc:sldChg chg="del modTransition">
        <pc:chgData name="Sergio Alejandro Pena Pedreros" userId="7b8fe2f0-07b7-4959-8500-2edcb4010444" providerId="ADAL" clId="{F095698C-3BC0-4A39-AE41-A7E26EAC40FC}" dt="2020-03-11T20:49:08.412" v="1514" actId="2696"/>
        <pc:sldMkLst>
          <pc:docMk/>
          <pc:sldMk cId="106727554" sldId="1729"/>
        </pc:sldMkLst>
      </pc:sldChg>
      <pc:sldChg chg="add">
        <pc:chgData name="Sergio Alejandro Pena Pedreros" userId="7b8fe2f0-07b7-4959-8500-2edcb4010444" providerId="ADAL" clId="{F095698C-3BC0-4A39-AE41-A7E26EAC40FC}" dt="2020-03-11T20:49:31.881" v="1516"/>
        <pc:sldMkLst>
          <pc:docMk/>
          <pc:sldMk cId="291942632" sldId="1729"/>
        </pc:sldMkLst>
      </pc:sldChg>
      <pc:sldChg chg="add">
        <pc:chgData name="Sergio Alejandro Pena Pedreros" userId="7b8fe2f0-07b7-4959-8500-2edcb4010444" providerId="ADAL" clId="{F095698C-3BC0-4A39-AE41-A7E26EAC40FC}" dt="2020-03-11T20:49:31.881" v="1516"/>
        <pc:sldMkLst>
          <pc:docMk/>
          <pc:sldMk cId="215871427" sldId="1730"/>
        </pc:sldMkLst>
      </pc:sldChg>
      <pc:sldChg chg="del modTransition">
        <pc:chgData name="Sergio Alejandro Pena Pedreros" userId="7b8fe2f0-07b7-4959-8500-2edcb4010444" providerId="ADAL" clId="{F095698C-3BC0-4A39-AE41-A7E26EAC40FC}" dt="2020-03-11T20:49:08.432" v="1515" actId="2696"/>
        <pc:sldMkLst>
          <pc:docMk/>
          <pc:sldMk cId="218668310" sldId="1730"/>
        </pc:sldMkLst>
      </pc:sldChg>
      <pc:sldChg chg="addSp delSp modSp">
        <pc:chgData name="Sergio Alejandro Pena Pedreros" userId="7b8fe2f0-07b7-4959-8500-2edcb4010444" providerId="ADAL" clId="{F095698C-3BC0-4A39-AE41-A7E26EAC40FC}" dt="2020-03-11T20:58:28.850" v="1591"/>
        <pc:sldMkLst>
          <pc:docMk/>
          <pc:sldMk cId="743504504" sldId="1731"/>
        </pc:sldMkLst>
        <pc:spChg chg="mod">
          <ac:chgData name="Sergio Alejandro Pena Pedreros" userId="7b8fe2f0-07b7-4959-8500-2edcb4010444" providerId="ADAL" clId="{F095698C-3BC0-4A39-AE41-A7E26EAC40FC}" dt="2020-03-11T20:57:34.455" v="1589" actId="20577"/>
          <ac:spMkLst>
            <pc:docMk/>
            <pc:sldMk cId="743504504" sldId="1731"/>
            <ac:spMk id="2" creationId="{9150A39A-24BC-4965-BE03-1C9259AA1A24}"/>
          </ac:spMkLst>
        </pc:spChg>
        <pc:spChg chg="add">
          <ac:chgData name="Sergio Alejandro Pena Pedreros" userId="7b8fe2f0-07b7-4959-8500-2edcb4010444" providerId="ADAL" clId="{F095698C-3BC0-4A39-AE41-A7E26EAC40FC}" dt="2020-03-11T20:58:28.850" v="1591"/>
          <ac:spMkLst>
            <pc:docMk/>
            <pc:sldMk cId="743504504" sldId="1731"/>
            <ac:spMk id="4" creationId="{BD8820FC-327C-4E1E-B48F-D4EA26DCEF2E}"/>
          </ac:spMkLst>
        </pc:spChg>
        <pc:spChg chg="del">
          <ac:chgData name="Sergio Alejandro Pena Pedreros" userId="7b8fe2f0-07b7-4959-8500-2edcb4010444" providerId="ADAL" clId="{F095698C-3BC0-4A39-AE41-A7E26EAC40FC}" dt="2020-03-11T20:58:24.547" v="1590" actId="478"/>
          <ac:spMkLst>
            <pc:docMk/>
            <pc:sldMk cId="743504504" sldId="1731"/>
            <ac:spMk id="5" creationId="{E3AA730B-32B4-498A-A865-65269BCEA5B0}"/>
          </ac:spMkLst>
        </pc:spChg>
      </pc:sldChg>
      <pc:sldChg chg="modSp">
        <pc:chgData name="Sergio Alejandro Pena Pedreros" userId="7b8fe2f0-07b7-4959-8500-2edcb4010444" providerId="ADAL" clId="{F095698C-3BC0-4A39-AE41-A7E26EAC40FC}" dt="2020-03-11T21:00:48.045" v="1702" actId="20577"/>
        <pc:sldMkLst>
          <pc:docMk/>
          <pc:sldMk cId="217052511" sldId="1732"/>
        </pc:sldMkLst>
        <pc:spChg chg="mod">
          <ac:chgData name="Sergio Alejandro Pena Pedreros" userId="7b8fe2f0-07b7-4959-8500-2edcb4010444" providerId="ADAL" clId="{F095698C-3BC0-4A39-AE41-A7E26EAC40FC}" dt="2020-03-11T21:00:48.045" v="1702" actId="20577"/>
          <ac:spMkLst>
            <pc:docMk/>
            <pc:sldMk cId="217052511" sldId="1732"/>
            <ac:spMk id="2" creationId="{9150A39A-24BC-4965-BE03-1C9259AA1A24}"/>
          </ac:spMkLst>
        </pc:spChg>
      </pc:sldChg>
      <pc:sldChg chg="modSp">
        <pc:chgData name="Sergio Alejandro Pena Pedreros" userId="7b8fe2f0-07b7-4959-8500-2edcb4010444" providerId="ADAL" clId="{F095698C-3BC0-4A39-AE41-A7E26EAC40FC}" dt="2020-03-11T21:00:59.331" v="1712" actId="20577"/>
        <pc:sldMkLst>
          <pc:docMk/>
          <pc:sldMk cId="786903892" sldId="1733"/>
        </pc:sldMkLst>
        <pc:spChg chg="mod">
          <ac:chgData name="Sergio Alejandro Pena Pedreros" userId="7b8fe2f0-07b7-4959-8500-2edcb4010444" providerId="ADAL" clId="{F095698C-3BC0-4A39-AE41-A7E26EAC40FC}" dt="2020-03-11T21:00:59.331" v="1712" actId="20577"/>
          <ac:spMkLst>
            <pc:docMk/>
            <pc:sldMk cId="786903892" sldId="1733"/>
            <ac:spMk id="2" creationId="{9150A39A-24BC-4965-BE03-1C9259AA1A24}"/>
          </ac:spMkLst>
        </pc:spChg>
      </pc:sldChg>
      <pc:sldChg chg="modSp">
        <pc:chgData name="Sergio Alejandro Pena Pedreros" userId="7b8fe2f0-07b7-4959-8500-2edcb4010444" providerId="ADAL" clId="{F095698C-3BC0-4A39-AE41-A7E26EAC40FC}" dt="2020-03-11T20:55:23.328" v="1531" actId="20577"/>
        <pc:sldMkLst>
          <pc:docMk/>
          <pc:sldMk cId="2891072670" sldId="1734"/>
        </pc:sldMkLst>
        <pc:spChg chg="mod">
          <ac:chgData name="Sergio Alejandro Pena Pedreros" userId="7b8fe2f0-07b7-4959-8500-2edcb4010444" providerId="ADAL" clId="{F095698C-3BC0-4A39-AE41-A7E26EAC40FC}" dt="2020-03-11T20:55:23.328" v="1531" actId="20577"/>
          <ac:spMkLst>
            <pc:docMk/>
            <pc:sldMk cId="2891072670" sldId="1734"/>
            <ac:spMk id="4" creationId="{7642B862-3732-4E7C-979D-B3628DC36648}"/>
          </ac:spMkLst>
        </pc:spChg>
      </pc:sldChg>
      <pc:sldChg chg="modSp modTransition">
        <pc:chgData name="Sergio Alejandro Pena Pedreros" userId="7b8fe2f0-07b7-4959-8500-2edcb4010444" providerId="ADAL" clId="{F095698C-3BC0-4A39-AE41-A7E26EAC40FC}" dt="2020-03-11T20:17:14.084" v="798"/>
        <pc:sldMkLst>
          <pc:docMk/>
          <pc:sldMk cId="1473369877" sldId="1748"/>
        </pc:sldMkLst>
        <pc:spChg chg="mod">
          <ac:chgData name="Sergio Alejandro Pena Pedreros" userId="7b8fe2f0-07b7-4959-8500-2edcb4010444" providerId="ADAL" clId="{F095698C-3BC0-4A39-AE41-A7E26EAC40FC}" dt="2020-03-11T20:17:08.851" v="797" actId="404"/>
          <ac:spMkLst>
            <pc:docMk/>
            <pc:sldMk cId="1473369877" sldId="1748"/>
            <ac:spMk id="18" creationId="{D31496D0-DA82-4653-BEA0-27A538AC1263}"/>
          </ac:spMkLst>
        </pc:spChg>
        <pc:spChg chg="mod">
          <ac:chgData name="Sergio Alejandro Pena Pedreros" userId="7b8fe2f0-07b7-4959-8500-2edcb4010444" providerId="ADAL" clId="{F095698C-3BC0-4A39-AE41-A7E26EAC40FC}" dt="2020-03-11T20:03:02.757" v="24" actId="1076"/>
          <ac:spMkLst>
            <pc:docMk/>
            <pc:sldMk cId="1473369877" sldId="1748"/>
            <ac:spMk id="55" creationId="{37728C07-0931-40A1-9016-A002C4364188}"/>
          </ac:spMkLst>
        </pc:spChg>
      </pc:sldChg>
      <pc:sldChg chg="add del">
        <pc:chgData name="Sergio Alejandro Pena Pedreros" userId="7b8fe2f0-07b7-4959-8500-2edcb4010444" providerId="ADAL" clId="{F095698C-3BC0-4A39-AE41-A7E26EAC40FC}" dt="2020-03-11T21:06:43.668" v="1755" actId="2696"/>
        <pc:sldMkLst>
          <pc:docMk/>
          <pc:sldMk cId="3930295389" sldId="2554"/>
        </pc:sldMkLst>
      </pc:sldChg>
      <pc:sldChg chg="addSp delSp modSp add">
        <pc:chgData name="Sergio Alejandro Pena Pedreros" userId="7b8fe2f0-07b7-4959-8500-2edcb4010444" providerId="ADAL" clId="{F095698C-3BC0-4A39-AE41-A7E26EAC40FC}" dt="2020-03-11T21:04:16.183" v="1745" actId="478"/>
        <pc:sldMkLst>
          <pc:docMk/>
          <pc:sldMk cId="2228588449" sldId="2621"/>
        </pc:sldMkLst>
        <pc:spChg chg="add del mod">
          <ac:chgData name="Sergio Alejandro Pena Pedreros" userId="7b8fe2f0-07b7-4959-8500-2edcb4010444" providerId="ADAL" clId="{F095698C-3BC0-4A39-AE41-A7E26EAC40FC}" dt="2020-03-11T21:03:51.636" v="1739"/>
          <ac:spMkLst>
            <pc:docMk/>
            <pc:sldMk cId="2228588449" sldId="2621"/>
            <ac:spMk id="2" creationId="{6BA21B47-AED7-434C-A1C2-34AA7E6211CE}"/>
          </ac:spMkLst>
        </pc:spChg>
        <pc:spChg chg="add del mod">
          <ac:chgData name="Sergio Alejandro Pena Pedreros" userId="7b8fe2f0-07b7-4959-8500-2edcb4010444" providerId="ADAL" clId="{F095698C-3BC0-4A39-AE41-A7E26EAC40FC}" dt="2020-03-11T21:03:51.636" v="1739"/>
          <ac:spMkLst>
            <pc:docMk/>
            <pc:sldMk cId="2228588449" sldId="2621"/>
            <ac:spMk id="4" creationId="{9066DFA3-0986-4716-B955-718B46C584BF}"/>
          </ac:spMkLst>
        </pc:spChg>
        <pc:spChg chg="add del mod">
          <ac:chgData name="Sergio Alejandro Pena Pedreros" userId="7b8fe2f0-07b7-4959-8500-2edcb4010444" providerId="ADAL" clId="{F095698C-3BC0-4A39-AE41-A7E26EAC40FC}" dt="2020-03-11T21:03:59.235" v="1741" actId="478"/>
          <ac:spMkLst>
            <pc:docMk/>
            <pc:sldMk cId="2228588449" sldId="2621"/>
            <ac:spMk id="6" creationId="{0B0A6FA9-B71D-4AEE-83DD-472674608D60}"/>
          </ac:spMkLst>
        </pc:spChg>
        <pc:spChg chg="add mod">
          <ac:chgData name="Sergio Alejandro Pena Pedreros" userId="7b8fe2f0-07b7-4959-8500-2edcb4010444" providerId="ADAL" clId="{F095698C-3BC0-4A39-AE41-A7E26EAC40FC}" dt="2020-03-11T21:03:55.832" v="1740"/>
          <ac:spMkLst>
            <pc:docMk/>
            <pc:sldMk cId="2228588449" sldId="2621"/>
            <ac:spMk id="7" creationId="{9F4A2B16-6F38-4BF4-A4A7-746D566EEF6A}"/>
          </ac:spMkLst>
        </pc:spChg>
        <pc:spChg chg="del">
          <ac:chgData name="Sergio Alejandro Pena Pedreros" userId="7b8fe2f0-07b7-4959-8500-2edcb4010444" providerId="ADAL" clId="{F095698C-3BC0-4A39-AE41-A7E26EAC40FC}" dt="2020-03-11T21:04:16.183" v="1745" actId="478"/>
          <ac:spMkLst>
            <pc:docMk/>
            <pc:sldMk cId="2228588449" sldId="2621"/>
            <ac:spMk id="14338" creationId="{00000000-0000-0000-0000-000000000000}"/>
          </ac:spMkLst>
        </pc:spChg>
        <pc:graphicFrameChg chg="modGraphic">
          <ac:chgData name="Sergio Alejandro Pena Pedreros" userId="7b8fe2f0-07b7-4959-8500-2edcb4010444" providerId="ADAL" clId="{F095698C-3BC0-4A39-AE41-A7E26EAC40FC}" dt="2020-03-11T21:03:02.086" v="1737" actId="20577"/>
          <ac:graphicFrameMkLst>
            <pc:docMk/>
            <pc:sldMk cId="2228588449" sldId="2621"/>
            <ac:graphicFrameMk id="5" creationId="{00000000-0000-0000-0000-000000000000}"/>
          </ac:graphicFrameMkLst>
        </pc:graphicFrameChg>
      </pc:sldChg>
      <pc:sldChg chg="addSp delSp modSp add">
        <pc:chgData name="Sergio Alejandro Pena Pedreros" userId="7b8fe2f0-07b7-4959-8500-2edcb4010444" providerId="ADAL" clId="{F095698C-3BC0-4A39-AE41-A7E26EAC40FC}" dt="2020-03-11T21:04:52.042" v="1754" actId="20577"/>
        <pc:sldMkLst>
          <pc:docMk/>
          <pc:sldMk cId="4237160840" sldId="2622"/>
        </pc:sldMkLst>
        <pc:spChg chg="mod">
          <ac:chgData name="Sergio Alejandro Pena Pedreros" userId="7b8fe2f0-07b7-4959-8500-2edcb4010444" providerId="ADAL" clId="{F095698C-3BC0-4A39-AE41-A7E26EAC40FC}" dt="2020-03-11T21:04:52.042" v="1754" actId="20577"/>
          <ac:spMkLst>
            <pc:docMk/>
            <pc:sldMk cId="4237160840" sldId="2622"/>
            <ac:spMk id="2" creationId="{C701C5F7-6E2C-4725-9161-C5FEACC82C11}"/>
          </ac:spMkLst>
        </pc:spChg>
        <pc:spChg chg="del">
          <ac:chgData name="Sergio Alejandro Pena Pedreros" userId="7b8fe2f0-07b7-4959-8500-2edcb4010444" providerId="ADAL" clId="{F095698C-3BC0-4A39-AE41-A7E26EAC40FC}" dt="2020-03-11T21:04:13.817" v="1744" actId="478"/>
          <ac:spMkLst>
            <pc:docMk/>
            <pc:sldMk cId="4237160840" sldId="2622"/>
            <ac:spMk id="4" creationId="{9DEA0343-9CD7-482B-8899-7269F9415C17}"/>
          </ac:spMkLst>
        </pc:spChg>
        <pc:spChg chg="add del mod">
          <ac:chgData name="Sergio Alejandro Pena Pedreros" userId="7b8fe2f0-07b7-4959-8500-2edcb4010444" providerId="ADAL" clId="{F095698C-3BC0-4A39-AE41-A7E26EAC40FC}" dt="2020-03-11T21:04:10.026" v="1743" actId="478"/>
          <ac:spMkLst>
            <pc:docMk/>
            <pc:sldMk cId="4237160840" sldId="2622"/>
            <ac:spMk id="5" creationId="{55DA26F7-CE48-4014-880A-9C37EC6A3D7F}"/>
          </ac:spMkLst>
        </pc:spChg>
        <pc:spChg chg="add mod">
          <ac:chgData name="Sergio Alejandro Pena Pedreros" userId="7b8fe2f0-07b7-4959-8500-2edcb4010444" providerId="ADAL" clId="{F095698C-3BC0-4A39-AE41-A7E26EAC40FC}" dt="2020-03-11T21:04:08.036" v="1742"/>
          <ac:spMkLst>
            <pc:docMk/>
            <pc:sldMk cId="4237160840" sldId="2622"/>
            <ac:spMk id="6" creationId="{5BA619C5-350A-44B0-AC94-361C48AEB8C2}"/>
          </ac:spMkLst>
        </pc:spChg>
      </pc:sldChg>
      <pc:sldChg chg="addSp delSp modSp add ord">
        <pc:chgData name="Sergio Alejandro Pena Pedreros" userId="7b8fe2f0-07b7-4959-8500-2edcb4010444" providerId="ADAL" clId="{F095698C-3BC0-4A39-AE41-A7E26EAC40FC}" dt="2020-03-11T21:09:57.021" v="1843" actId="478"/>
        <pc:sldMkLst>
          <pc:docMk/>
          <pc:sldMk cId="705399363" sldId="2623"/>
        </pc:sldMkLst>
        <pc:spChg chg="mod">
          <ac:chgData name="Sergio Alejandro Pena Pedreros" userId="7b8fe2f0-07b7-4959-8500-2edcb4010444" providerId="ADAL" clId="{F095698C-3BC0-4A39-AE41-A7E26EAC40FC}" dt="2020-03-11T21:09:05.532" v="1828"/>
          <ac:spMkLst>
            <pc:docMk/>
            <pc:sldMk cId="705399363" sldId="2623"/>
            <ac:spMk id="2" creationId="{C701C5F7-6E2C-4725-9161-C5FEACC82C11}"/>
          </ac:spMkLst>
        </pc:spChg>
        <pc:spChg chg="del">
          <ac:chgData name="Sergio Alejandro Pena Pedreros" userId="7b8fe2f0-07b7-4959-8500-2edcb4010444" providerId="ADAL" clId="{F095698C-3BC0-4A39-AE41-A7E26EAC40FC}" dt="2020-03-11T21:09:14.163" v="1829" actId="478"/>
          <ac:spMkLst>
            <pc:docMk/>
            <pc:sldMk cId="705399363" sldId="2623"/>
            <ac:spMk id="3" creationId="{C5C159FC-9974-4BF5-A8D7-CCACA6E6A16F}"/>
          </ac:spMkLst>
        </pc:spChg>
        <pc:spChg chg="del">
          <ac:chgData name="Sergio Alejandro Pena Pedreros" userId="7b8fe2f0-07b7-4959-8500-2edcb4010444" providerId="ADAL" clId="{F095698C-3BC0-4A39-AE41-A7E26EAC40FC}" dt="2020-03-11T21:09:25.136" v="1833" actId="478"/>
          <ac:spMkLst>
            <pc:docMk/>
            <pc:sldMk cId="705399363" sldId="2623"/>
            <ac:spMk id="4" creationId="{69CC81F8-244C-454E-9423-13BA27EB1A06}"/>
          </ac:spMkLst>
        </pc:spChg>
        <pc:spChg chg="add del mod">
          <ac:chgData name="Sergio Alejandro Pena Pedreros" userId="7b8fe2f0-07b7-4959-8500-2edcb4010444" providerId="ADAL" clId="{F095698C-3BC0-4A39-AE41-A7E26EAC40FC}" dt="2020-03-11T21:09:20.102" v="1831" actId="478"/>
          <ac:spMkLst>
            <pc:docMk/>
            <pc:sldMk cId="705399363" sldId="2623"/>
            <ac:spMk id="6" creationId="{2266BFB5-973E-42F3-8E82-7D578DD086EF}"/>
          </ac:spMkLst>
        </pc:spChg>
        <pc:spChg chg="add">
          <ac:chgData name="Sergio Alejandro Pena Pedreros" userId="7b8fe2f0-07b7-4959-8500-2edcb4010444" providerId="ADAL" clId="{F095698C-3BC0-4A39-AE41-A7E26EAC40FC}" dt="2020-03-11T21:09:17.678" v="1830"/>
          <ac:spMkLst>
            <pc:docMk/>
            <pc:sldMk cId="705399363" sldId="2623"/>
            <ac:spMk id="7" creationId="{83BBE704-5E18-49EF-A1F2-FDC3C2285207}"/>
          </ac:spMkLst>
        </pc:spChg>
        <pc:spChg chg="add del mod">
          <ac:chgData name="Sergio Alejandro Pena Pedreros" userId="7b8fe2f0-07b7-4959-8500-2edcb4010444" providerId="ADAL" clId="{F095698C-3BC0-4A39-AE41-A7E26EAC40FC}" dt="2020-03-11T21:09:53.960" v="1841" actId="478"/>
          <ac:spMkLst>
            <pc:docMk/>
            <pc:sldMk cId="705399363" sldId="2623"/>
            <ac:spMk id="8" creationId="{55FD0F96-AEB1-4002-AA6D-4113F331F49A}"/>
          </ac:spMkLst>
        </pc:spChg>
        <pc:spChg chg="add del mod">
          <ac:chgData name="Sergio Alejandro Pena Pedreros" userId="7b8fe2f0-07b7-4959-8500-2edcb4010444" providerId="ADAL" clId="{F095698C-3BC0-4A39-AE41-A7E26EAC40FC}" dt="2020-03-11T21:09:54.750" v="1842" actId="478"/>
          <ac:spMkLst>
            <pc:docMk/>
            <pc:sldMk cId="705399363" sldId="2623"/>
            <ac:spMk id="9" creationId="{F7EA65F0-B192-4108-96FA-5F8C5C5AA82B}"/>
          </ac:spMkLst>
        </pc:spChg>
        <pc:spChg chg="add del mod">
          <ac:chgData name="Sergio Alejandro Pena Pedreros" userId="7b8fe2f0-07b7-4959-8500-2edcb4010444" providerId="ADAL" clId="{F095698C-3BC0-4A39-AE41-A7E26EAC40FC}" dt="2020-03-11T21:09:57.021" v="1843" actId="478"/>
          <ac:spMkLst>
            <pc:docMk/>
            <pc:sldMk cId="705399363" sldId="2623"/>
            <ac:spMk id="10" creationId="{E6108DD6-A1C3-4615-B81F-54BDCABDFCC7}"/>
          </ac:spMkLst>
        </pc:spChg>
      </pc:sldChg>
      <pc:sldChg chg="addSp delSp modSp add ord">
        <pc:chgData name="Sergio Alejandro Pena Pedreros" userId="7b8fe2f0-07b7-4959-8500-2edcb4010444" providerId="ADAL" clId="{F095698C-3BC0-4A39-AE41-A7E26EAC40FC}" dt="2020-03-11T21:10:32.169" v="1875" actId="20577"/>
        <pc:sldMkLst>
          <pc:docMk/>
          <pc:sldMk cId="4171437966" sldId="2624"/>
        </pc:sldMkLst>
        <pc:spChg chg="mod">
          <ac:chgData name="Sergio Alejandro Pena Pedreros" userId="7b8fe2f0-07b7-4959-8500-2edcb4010444" providerId="ADAL" clId="{F095698C-3BC0-4A39-AE41-A7E26EAC40FC}" dt="2020-03-11T21:10:32.169" v="1875" actId="20577"/>
          <ac:spMkLst>
            <pc:docMk/>
            <pc:sldMk cId="4171437966" sldId="2624"/>
            <ac:spMk id="2" creationId="{C701C5F7-6E2C-4725-9161-C5FEACC82C11}"/>
          </ac:spMkLst>
        </pc:spChg>
        <pc:spChg chg="del">
          <ac:chgData name="Sergio Alejandro Pena Pedreros" userId="7b8fe2f0-07b7-4959-8500-2edcb4010444" providerId="ADAL" clId="{F095698C-3BC0-4A39-AE41-A7E26EAC40FC}" dt="2020-03-11T21:10:17.236" v="1846" actId="478"/>
          <ac:spMkLst>
            <pc:docMk/>
            <pc:sldMk cId="4171437966" sldId="2624"/>
            <ac:spMk id="4" creationId="{76D1831F-8BC8-4884-B1CF-6AC8D170D62F}"/>
          </ac:spMkLst>
        </pc:spChg>
        <pc:spChg chg="add mod">
          <ac:chgData name="Sergio Alejandro Pena Pedreros" userId="7b8fe2f0-07b7-4959-8500-2edcb4010444" providerId="ADAL" clId="{F095698C-3BC0-4A39-AE41-A7E26EAC40FC}" dt="2020-03-11T21:10:24.494" v="1867" actId="20577"/>
          <ac:spMkLst>
            <pc:docMk/>
            <pc:sldMk cId="4171437966" sldId="2624"/>
            <ac:spMk id="5" creationId="{CB85BC16-FF1B-4689-8127-12F5F6FB4C5E}"/>
          </ac:spMkLst>
        </pc:spChg>
        <pc:spChg chg="add mod">
          <ac:chgData name="Sergio Alejandro Pena Pedreros" userId="7b8fe2f0-07b7-4959-8500-2edcb4010444" providerId="ADAL" clId="{F095698C-3BC0-4A39-AE41-A7E26EAC40FC}" dt="2020-03-11T21:10:14.660" v="1845"/>
          <ac:spMkLst>
            <pc:docMk/>
            <pc:sldMk cId="4171437966" sldId="2624"/>
            <ac:spMk id="6" creationId="{69696F7D-7750-413A-B002-D216C6F77D19}"/>
          </ac:spMkLst>
        </pc:spChg>
      </pc:sldChg>
      <pc:sldChg chg="modSp add">
        <pc:chgData name="Sergio Alejandro Pena Pedreros" userId="7b8fe2f0-07b7-4959-8500-2edcb4010444" providerId="ADAL" clId="{F095698C-3BC0-4A39-AE41-A7E26EAC40FC}" dt="2020-03-11T21:13:41.859" v="1891" actId="5793"/>
        <pc:sldMkLst>
          <pc:docMk/>
          <pc:sldMk cId="1607389918" sldId="2625"/>
        </pc:sldMkLst>
        <pc:spChg chg="mod">
          <ac:chgData name="Sergio Alejandro Pena Pedreros" userId="7b8fe2f0-07b7-4959-8500-2edcb4010444" providerId="ADAL" clId="{F095698C-3BC0-4A39-AE41-A7E26EAC40FC}" dt="2020-03-11T21:13:41.859" v="1891" actId="5793"/>
          <ac:spMkLst>
            <pc:docMk/>
            <pc:sldMk cId="1607389918" sldId="2625"/>
            <ac:spMk id="2" creationId="{C701C5F7-6E2C-4725-9161-C5FEACC82C11}"/>
          </ac:spMkLst>
        </pc:spChg>
        <pc:spChg chg="mod">
          <ac:chgData name="Sergio Alejandro Pena Pedreros" userId="7b8fe2f0-07b7-4959-8500-2edcb4010444" providerId="ADAL" clId="{F095698C-3BC0-4A39-AE41-A7E26EAC40FC}" dt="2020-03-11T21:11:45.495" v="1884" actId="20577"/>
          <ac:spMkLst>
            <pc:docMk/>
            <pc:sldMk cId="1607389918" sldId="2625"/>
            <ac:spMk id="3" creationId="{C5C159FC-9974-4BF5-A8D7-CCACA6E6A16F}"/>
          </ac:spMkLst>
        </pc:spChg>
      </pc:sldChg>
      <pc:sldMasterChg chg="modSldLayout">
        <pc:chgData name="Sergio Alejandro Pena Pedreros" userId="7b8fe2f0-07b7-4959-8500-2edcb4010444" providerId="ADAL" clId="{F095698C-3BC0-4A39-AE41-A7E26EAC40FC}" dt="2020-03-11T20:20:02.945" v="814" actId="20577"/>
        <pc:sldMasterMkLst>
          <pc:docMk/>
          <pc:sldMasterMk cId="3088037046" sldId="2147483660"/>
        </pc:sldMasterMkLst>
        <pc:sldLayoutChg chg="modSp">
          <pc:chgData name="Sergio Alejandro Pena Pedreros" userId="7b8fe2f0-07b7-4959-8500-2edcb4010444" providerId="ADAL" clId="{F095698C-3BC0-4A39-AE41-A7E26EAC40FC}" dt="2020-03-11T20:20:02.945" v="814" actId="20577"/>
          <pc:sldLayoutMkLst>
            <pc:docMk/>
            <pc:sldMasterMk cId="3088037046" sldId="2147483660"/>
            <pc:sldLayoutMk cId="300104902" sldId="2147483683"/>
          </pc:sldLayoutMkLst>
          <pc:spChg chg="mod">
            <ac:chgData name="Sergio Alejandro Pena Pedreros" userId="7b8fe2f0-07b7-4959-8500-2edcb4010444" providerId="ADAL" clId="{F095698C-3BC0-4A39-AE41-A7E26EAC40FC}" dt="2020-03-11T20:20:02.945" v="814" actId="20577"/>
            <ac:spMkLst>
              <pc:docMk/>
              <pc:sldMasterMk cId="3088037046" sldId="2147483660"/>
              <pc:sldLayoutMk cId="300104902" sldId="2147483683"/>
              <ac:spMk id="11" creationId="{A894B124-94B5-4C53-82D7-03D7C656D6C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319BEBBA-E692-4BAC-945F-9D664B8BFB32}"/>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xmlns="" id="{1B9BF9A7-CC74-4BBC-9909-170F7E7678F3}"/>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F4F7D2DE-3DF0-498B-9156-E25E3616D921}" type="datetimeFigureOut">
              <a:rPr lang="en-US" smtClean="0"/>
              <a:t>5/21/20</a:t>
            </a:fld>
            <a:endParaRPr lang="en-US"/>
          </a:p>
        </p:txBody>
      </p:sp>
      <p:sp>
        <p:nvSpPr>
          <p:cNvPr id="4" name="Marcador de pie de página 3">
            <a:extLst>
              <a:ext uri="{FF2B5EF4-FFF2-40B4-BE49-F238E27FC236}">
                <a16:creationId xmlns:a16="http://schemas.microsoft.com/office/drawing/2014/main" xmlns="" id="{F2CA5534-2F95-43FA-96C2-18E786C67B51}"/>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xmlns="" id="{4EAE8E0C-24FD-4A00-8135-C3FABB07A29F}"/>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0A4EC9DA-B967-4F5C-8760-DCE5DE6B4348}" type="slidenum">
              <a:rPr lang="en-US" smtClean="0"/>
              <a:t>‹Nr.›</a:t>
            </a:fld>
            <a:endParaRPr lang="en-US"/>
          </a:p>
        </p:txBody>
      </p:sp>
    </p:spTree>
    <p:extLst>
      <p:ext uri="{BB962C8B-B14F-4D97-AF65-F5344CB8AC3E}">
        <p14:creationId xmlns:p14="http://schemas.microsoft.com/office/powerpoint/2010/main" val="2834896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s-ES"/>
          </a:p>
        </p:txBody>
      </p:sp>
      <p:sp>
        <p:nvSpPr>
          <p:cNvPr id="3" name="Marcador de fecha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5A8D5CA3-9A4B-4264-B43C-2414A6CA902D}" type="datetimeFigureOut">
              <a:rPr lang="es-ES" smtClean="0"/>
              <a:t>21/5/20</a:t>
            </a:fld>
            <a:endParaRPr lang="es-ES"/>
          </a:p>
        </p:txBody>
      </p:sp>
      <p:sp>
        <p:nvSpPr>
          <p:cNvPr id="4" name="Marcador de imagen de diapositiva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s-ES"/>
          </a:p>
        </p:txBody>
      </p:sp>
      <p:sp>
        <p:nvSpPr>
          <p:cNvPr id="5" name="Marcador de notas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9958EA6-E641-4663-BDAC-EEBE2A23F448}" type="slidenum">
              <a:rPr lang="es-ES" smtClean="0"/>
              <a:t>‹Nr.›</a:t>
            </a:fld>
            <a:endParaRPr lang="es-ES"/>
          </a:p>
        </p:txBody>
      </p:sp>
    </p:spTree>
    <p:extLst>
      <p:ext uri="{BB962C8B-B14F-4D97-AF65-F5344CB8AC3E}">
        <p14:creationId xmlns:p14="http://schemas.microsoft.com/office/powerpoint/2010/main" val="35640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3000"/>
          </a:p>
        </p:txBody>
      </p:sp>
      <p:sp>
        <p:nvSpPr>
          <p:cNvPr id="4" name="Marcador de número de diapositiva 3"/>
          <p:cNvSpPr>
            <a:spLocks noGrp="1"/>
          </p:cNvSpPr>
          <p:nvPr>
            <p:ph type="sldNum" sz="quarter" idx="10"/>
          </p:nvPr>
        </p:nvSpPr>
        <p:spPr/>
        <p:txBody>
          <a:bodyPr/>
          <a:lstStyle/>
          <a:p>
            <a:pPr defTabSz="949478">
              <a:defRPr/>
            </a:pPr>
            <a:fld id="{BA46979B-E091-1F49-9873-F6D692305B90}" type="slidenum">
              <a:rPr lang="es-ES_tradnl">
                <a:solidFill>
                  <a:prstClr val="black"/>
                </a:solidFill>
                <a:latin typeface="Calibri" panose="020F0502020204030204"/>
              </a:rPr>
              <a:pPr defTabSz="949478">
                <a:defRPr/>
              </a:pPr>
              <a:t>2</a:t>
            </a:fld>
            <a:endParaRPr lang="es-ES_tradnl">
              <a:solidFill>
                <a:prstClr val="black"/>
              </a:solidFill>
              <a:latin typeface="Calibri" panose="020F0502020204030204"/>
            </a:endParaRPr>
          </a:p>
        </p:txBody>
      </p:sp>
    </p:spTree>
    <p:extLst>
      <p:ext uri="{BB962C8B-B14F-4D97-AF65-F5344CB8AC3E}">
        <p14:creationId xmlns:p14="http://schemas.microsoft.com/office/powerpoint/2010/main" val="428189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El proyecto tipo dentro de sus alternativa evaluación de diferentes criterios, que son resultado de una combinación de soluciones, de tipo estructural y de funcionales, asociados a tratamientos superficiales, las combinaciones 6. En el caso de que el suelo este en tan buenas condiciones que no se requiera un ajuste en la estructura del pavimiento, se tendrán los dos tratamiento superficiales, así: 3*2+2 (justificación de 8 alternativas) +1(placa huella)</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14</a:t>
            </a:fld>
            <a:endParaRPr lang="es-ES"/>
          </a:p>
        </p:txBody>
      </p:sp>
    </p:spTree>
    <p:extLst>
      <p:ext uri="{BB962C8B-B14F-4D97-AF65-F5344CB8AC3E}">
        <p14:creationId xmlns:p14="http://schemas.microsoft.com/office/powerpoint/2010/main" val="388707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Proyectos tipo para mejoramiento de vías terciarias. Se tiene todo un bloque, un kilómetro que tuviera todo, lo que pretende que tenga un proyecto, intervenciones lineales y placa huella en un sitio crítico. Todo va con el mejoramiento.</a:t>
            </a:r>
          </a:p>
          <a:p>
            <a:r>
              <a:rPr lang="es-CO" sz="1200" kern="1200" dirty="0">
                <a:solidFill>
                  <a:schemeClr val="tx1"/>
                </a:solidFill>
                <a:effectLst/>
                <a:latin typeface="+mn-lt"/>
                <a:ea typeface="+mn-ea"/>
                <a:cs typeface="+mn-cs"/>
              </a:rPr>
              <a:t>Comparado con el proyecto tipo original que solo era una placa huella, ya que se incluyen:</a:t>
            </a:r>
          </a:p>
          <a:p>
            <a:pPr lvl="0"/>
            <a:r>
              <a:rPr lang="es-CO" sz="1200" kern="1200" dirty="0">
                <a:solidFill>
                  <a:schemeClr val="tx1"/>
                </a:solidFill>
                <a:effectLst/>
                <a:latin typeface="+mn-lt"/>
                <a:ea typeface="+mn-ea"/>
                <a:cs typeface="+mn-cs"/>
              </a:rPr>
              <a:t>- Obras de drenaje,</a:t>
            </a:r>
          </a:p>
          <a:p>
            <a:pPr marL="171450" lvl="0" indent="-171450">
              <a:buFontTx/>
              <a:buChar char="-"/>
            </a:pPr>
            <a:r>
              <a:rPr lang="es-CO" sz="1200" kern="1200" dirty="0">
                <a:solidFill>
                  <a:schemeClr val="tx1"/>
                </a:solidFill>
                <a:effectLst/>
                <a:latin typeface="+mn-lt"/>
                <a:ea typeface="+mn-ea"/>
                <a:cs typeface="+mn-cs"/>
              </a:rPr>
              <a:t>Obras de contención y estabilización de taludes,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Está el bloque en el brochures todos los elementos del proyecto tipo, con los estándares.</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15</a:t>
            </a:fld>
            <a:endParaRPr lang="es-ES"/>
          </a:p>
        </p:txBody>
      </p:sp>
    </p:spTree>
    <p:extLst>
      <p:ext uri="{BB962C8B-B14F-4D97-AF65-F5344CB8AC3E}">
        <p14:creationId xmlns:p14="http://schemas.microsoft.com/office/powerpoint/2010/main" val="2052852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Precios de referencia:</a:t>
            </a:r>
          </a:p>
          <a:p>
            <a:r>
              <a:rPr lang="es-CO" sz="1200" kern="1200" dirty="0">
                <a:solidFill>
                  <a:schemeClr val="tx1"/>
                </a:solidFill>
                <a:effectLst/>
                <a:latin typeface="+mn-lt"/>
                <a:ea typeface="+mn-ea"/>
                <a:cs typeface="+mn-cs"/>
              </a:rPr>
              <a:t>Se presentan las 8 alternativas </a:t>
            </a:r>
            <a:r>
              <a:rPr lang="es-CO" sz="1200" b="1" kern="1200" dirty="0">
                <a:solidFill>
                  <a:schemeClr val="tx1"/>
                </a:solidFill>
                <a:effectLst/>
                <a:latin typeface="+mn-lt"/>
                <a:ea typeface="+mn-ea"/>
                <a:cs typeface="+mn-cs"/>
              </a:rPr>
              <a:t>adicionales a placa huella. </a:t>
            </a:r>
            <a:r>
              <a:rPr lang="es-CO" sz="1200" kern="1200" dirty="0">
                <a:solidFill>
                  <a:schemeClr val="tx1"/>
                </a:solidFill>
                <a:effectLst/>
                <a:latin typeface="+mn-lt"/>
                <a:ea typeface="+mn-ea"/>
                <a:cs typeface="+mn-cs"/>
              </a:rPr>
              <a:t>Los montos presentados son de referencia y son del 2018 (se podrían revisar), los montos se sacan de las plantillas de los 8 presupuestos por kilómetros, para que se puedan actualizar. Los precios son regional Cundinamarca INVIAS. Eso incluye cuneta con alcantarilla. Estos son precios de referencia. </a:t>
            </a:r>
          </a:p>
          <a:p>
            <a:r>
              <a:rPr lang="es-CO" sz="1200" kern="1200" dirty="0">
                <a:solidFill>
                  <a:schemeClr val="tx1"/>
                </a:solidFill>
                <a:effectLst/>
                <a:latin typeface="+mn-lt"/>
                <a:ea typeface="+mn-ea"/>
                <a:cs typeface="+mn-cs"/>
              </a:rPr>
              <a:t>Asfalto natural, YA ESTÁ INCLUIDO.</a:t>
            </a: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16</a:t>
            </a:fld>
            <a:endParaRPr lang="es-ES"/>
          </a:p>
        </p:txBody>
      </p:sp>
    </p:spTree>
    <p:extLst>
      <p:ext uri="{BB962C8B-B14F-4D97-AF65-F5344CB8AC3E}">
        <p14:creationId xmlns:p14="http://schemas.microsoft.com/office/powerpoint/2010/main" val="355556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Precios de referencia:</a:t>
            </a:r>
          </a:p>
          <a:p>
            <a:r>
              <a:rPr lang="es-CO" sz="1200" kern="1200" dirty="0">
                <a:solidFill>
                  <a:schemeClr val="tx1"/>
                </a:solidFill>
                <a:effectLst/>
                <a:latin typeface="+mn-lt"/>
                <a:ea typeface="+mn-ea"/>
                <a:cs typeface="+mn-cs"/>
              </a:rPr>
              <a:t>Se presentan las 8 alternativas </a:t>
            </a:r>
            <a:r>
              <a:rPr lang="es-CO" sz="1200" b="1" kern="1200" dirty="0">
                <a:solidFill>
                  <a:schemeClr val="tx1"/>
                </a:solidFill>
                <a:effectLst/>
                <a:latin typeface="+mn-lt"/>
                <a:ea typeface="+mn-ea"/>
                <a:cs typeface="+mn-cs"/>
              </a:rPr>
              <a:t>adicionales a placa huella. </a:t>
            </a:r>
            <a:r>
              <a:rPr lang="es-CO" sz="1200" kern="1200" dirty="0">
                <a:solidFill>
                  <a:schemeClr val="tx1"/>
                </a:solidFill>
                <a:effectLst/>
                <a:latin typeface="+mn-lt"/>
                <a:ea typeface="+mn-ea"/>
                <a:cs typeface="+mn-cs"/>
              </a:rPr>
              <a:t>Los montos presentados son de referencia y son del 2018 (se podrían revisar), los montos se sacan de las plantillas de los 8 presupuestos por kilómetros, para que se puedan actualizar. Los precios son regional Cundinamarca INVIAS. Eso incluye cuneta con alcantarilla. Estos son precios de referencia. </a:t>
            </a:r>
          </a:p>
          <a:p>
            <a:r>
              <a:rPr lang="es-CO" sz="1200" kern="1200" dirty="0">
                <a:solidFill>
                  <a:schemeClr val="tx1"/>
                </a:solidFill>
                <a:effectLst/>
                <a:latin typeface="+mn-lt"/>
                <a:ea typeface="+mn-ea"/>
                <a:cs typeface="+mn-cs"/>
              </a:rPr>
              <a:t>Asfalto natural, YA ESTÁ INCLUIDO.</a:t>
            </a: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17</a:t>
            </a:fld>
            <a:endParaRPr lang="es-ES"/>
          </a:p>
        </p:txBody>
      </p:sp>
    </p:spTree>
    <p:extLst>
      <p:ext uri="{BB962C8B-B14F-4D97-AF65-F5344CB8AC3E}">
        <p14:creationId xmlns:p14="http://schemas.microsoft.com/office/powerpoint/2010/main" val="357836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Nota: se oculta debido a que no es claro en que parte de la herramienta se puede </a:t>
            </a:r>
            <a:r>
              <a:rPr lang="es-CO" sz="1200" kern="1200" dirty="0" err="1">
                <a:solidFill>
                  <a:schemeClr val="tx1"/>
                </a:solidFill>
                <a:effectLst/>
                <a:latin typeface="+mn-lt"/>
                <a:ea typeface="+mn-ea"/>
                <a:cs typeface="+mn-cs"/>
              </a:rPr>
              <a:t>comprobas</a:t>
            </a:r>
            <a:r>
              <a:rPr lang="es-CO" sz="1200" kern="1200" dirty="0">
                <a:solidFill>
                  <a:schemeClr val="tx1"/>
                </a:solidFill>
                <a:effectLst/>
                <a:latin typeface="+mn-lt"/>
                <a:ea typeface="+mn-ea"/>
                <a:cs typeface="+mn-cs"/>
              </a:rPr>
              <a:t>.</a:t>
            </a:r>
          </a:p>
          <a:p>
            <a:r>
              <a:rPr lang="es-CO" sz="1200" kern="1200" dirty="0">
                <a:solidFill>
                  <a:schemeClr val="tx1"/>
                </a:solidFill>
                <a:effectLst/>
                <a:latin typeface="+mn-lt"/>
                <a:ea typeface="+mn-ea"/>
                <a:cs typeface="+mn-cs"/>
              </a:rPr>
              <a:t>Los criterios utilizados:</a:t>
            </a:r>
          </a:p>
          <a:p>
            <a:pPr lvl="0"/>
            <a:r>
              <a:rPr lang="es-CO" sz="1200" kern="1200" dirty="0">
                <a:solidFill>
                  <a:schemeClr val="tx1"/>
                </a:solidFill>
                <a:effectLst/>
                <a:latin typeface="+mn-lt"/>
                <a:ea typeface="+mn-ea"/>
                <a:cs typeface="+mn-cs"/>
              </a:rPr>
              <a:t>-Económicamente viables, (no carpeta asfáltica más del 30% del presupuesto)</a:t>
            </a:r>
          </a:p>
          <a:p>
            <a:pPr lvl="1"/>
            <a:r>
              <a:rPr lang="es-CO" sz="1200" kern="1200" dirty="0">
                <a:solidFill>
                  <a:schemeClr val="tx1"/>
                </a:solidFill>
                <a:effectLst/>
                <a:latin typeface="+mn-lt"/>
                <a:ea typeface="+mn-ea"/>
                <a:cs typeface="+mn-cs"/>
              </a:rPr>
              <a:t>No pavimentado, pero no con proyecto tipo con vías terciarias</a:t>
            </a:r>
          </a:p>
          <a:p>
            <a:pPr lvl="0"/>
            <a:r>
              <a:rPr lang="es-CO" sz="1200" kern="1200" dirty="0">
                <a:solidFill>
                  <a:schemeClr val="tx1"/>
                </a:solidFill>
                <a:effectLst/>
                <a:latin typeface="+mn-lt"/>
                <a:ea typeface="+mn-ea"/>
                <a:cs typeface="+mn-cs"/>
              </a:rPr>
              <a:t>- Durable,</a:t>
            </a:r>
          </a:p>
          <a:p>
            <a:pPr lvl="0"/>
            <a:r>
              <a:rPr lang="es-CO" sz="1200" kern="1200" dirty="0">
                <a:solidFill>
                  <a:schemeClr val="tx1"/>
                </a:solidFill>
                <a:effectLst/>
                <a:latin typeface="+mn-lt"/>
                <a:ea typeface="+mn-ea"/>
                <a:cs typeface="+mn-cs"/>
              </a:rPr>
              <a:t>- Sostenible, mejorar lo existente, no se busca construcción nueva</a:t>
            </a:r>
          </a:p>
          <a:p>
            <a:pPr lvl="0"/>
            <a:r>
              <a:rPr lang="es-CO" sz="1200" kern="1200" dirty="0">
                <a:solidFill>
                  <a:schemeClr val="tx1"/>
                </a:solidFill>
                <a:effectLst/>
                <a:latin typeface="+mn-lt"/>
                <a:ea typeface="+mn-ea"/>
                <a:cs typeface="+mn-cs"/>
              </a:rPr>
              <a:t>- Construible, sin maquinaria diferente a la convencional o disponible en los municipios.</a:t>
            </a:r>
          </a:p>
          <a:p>
            <a:pPr lvl="0"/>
            <a:r>
              <a:rPr lang="es-CO" sz="1200" kern="1200" dirty="0">
                <a:solidFill>
                  <a:schemeClr val="tx1"/>
                </a:solidFill>
                <a:effectLst/>
                <a:latin typeface="+mn-lt"/>
                <a:ea typeface="+mn-ea"/>
                <a:cs typeface="+mn-cs"/>
              </a:rPr>
              <a:t>- Versátil, diferentes combinaciones de tratamientos.</a:t>
            </a:r>
          </a:p>
          <a:p>
            <a:pPr lvl="0"/>
            <a:r>
              <a:rPr lang="es-CO" sz="1200" kern="1200" dirty="0">
                <a:solidFill>
                  <a:schemeClr val="tx1"/>
                </a:solidFill>
                <a:effectLst/>
                <a:latin typeface="+mn-lt"/>
                <a:ea typeface="+mn-ea"/>
                <a:cs typeface="+mn-cs"/>
              </a:rPr>
              <a:t>- Progresiva, Pueda mejorar estructura en el tiempo. El problema de la placa huella se debe demoler. En el caso de placa huella. </a:t>
            </a: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18</a:t>
            </a:fld>
            <a:endParaRPr lang="es-ES"/>
          </a:p>
        </p:txBody>
      </p:sp>
    </p:spTree>
    <p:extLst>
      <p:ext uri="{BB962C8B-B14F-4D97-AF65-F5344CB8AC3E}">
        <p14:creationId xmlns:p14="http://schemas.microsoft.com/office/powerpoint/2010/main" val="352163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Características de la condición inicial.</a:t>
            </a:r>
            <a:r>
              <a:rPr lang="es-CO" sz="1200" b="1" kern="1200" dirty="0">
                <a:solidFill>
                  <a:schemeClr val="tx1"/>
                </a:solidFill>
                <a:effectLst/>
                <a:latin typeface="+mn-lt"/>
                <a:ea typeface="+mn-ea"/>
                <a:cs typeface="+mn-cs"/>
              </a:rPr>
              <a:t> Deben ser valores indicativos</a:t>
            </a:r>
            <a:r>
              <a:rPr lang="es-CO" sz="1200" kern="1200" dirty="0">
                <a:solidFill>
                  <a:schemeClr val="tx1"/>
                </a:solidFill>
                <a:effectLst/>
                <a:latin typeface="+mn-lt"/>
                <a:ea typeface="+mn-ea"/>
                <a:cs typeface="+mn-cs"/>
              </a:rPr>
              <a:t>. Esto no quiere decir que si el proyecto es de 7 metros no se acepta. Lo mínimo es de CL, con 0,9+0,9+0,9, que es lo único en placa huella. </a:t>
            </a:r>
            <a:r>
              <a:rPr lang="es-CO" sz="1200" b="1" kern="1200" dirty="0">
                <a:solidFill>
                  <a:schemeClr val="tx1"/>
                </a:solidFill>
                <a:effectLst/>
                <a:latin typeface="+mn-lt"/>
                <a:ea typeface="+mn-ea"/>
                <a:cs typeface="+mn-cs"/>
              </a:rPr>
              <a:t>El mensaje que pueda pasar un vehículo.</a:t>
            </a:r>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Todos los elementos son modificables. Cual es la distribución de la capa la estructura de pavimento, en la modelación de precios se utiliza SB 20 y </a:t>
            </a:r>
            <a:r>
              <a:rPr lang="es-CO" sz="1200" kern="1200" dirty="0" err="1">
                <a:solidFill>
                  <a:schemeClr val="tx1"/>
                </a:solidFill>
                <a:effectLst/>
                <a:latin typeface="+mn-lt"/>
                <a:ea typeface="+mn-ea"/>
                <a:cs typeface="+mn-cs"/>
              </a:rPr>
              <a:t>BG</a:t>
            </a:r>
            <a:r>
              <a:rPr lang="es-CO" sz="1200" kern="1200" dirty="0">
                <a:solidFill>
                  <a:schemeClr val="tx1"/>
                </a:solidFill>
                <a:effectLst/>
                <a:latin typeface="+mn-lt"/>
                <a:ea typeface="+mn-ea"/>
                <a:cs typeface="+mn-cs"/>
              </a:rPr>
              <a:t> 15 cm.</a:t>
            </a:r>
          </a:p>
          <a:p>
            <a:r>
              <a:rPr lang="es-CO" sz="1200" kern="1200" dirty="0">
                <a:solidFill>
                  <a:schemeClr val="tx1"/>
                </a:solidFill>
                <a:effectLst/>
                <a:latin typeface="+mn-lt"/>
                <a:ea typeface="+mn-ea"/>
                <a:cs typeface="+mn-cs"/>
              </a:rPr>
              <a:t>Las cunetas de placa huella son muy costosas por que son reforzadas. Las sección estándar con estas condiciones se utilizó. (se movió).</a:t>
            </a:r>
          </a:p>
          <a:p>
            <a:endParaRPr lang="es-CO"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Los anchos de placa huellas son más rígidos y no permiten ajustar la placa.</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19</a:t>
            </a:fld>
            <a:endParaRPr lang="es-ES"/>
          </a:p>
        </p:txBody>
      </p:sp>
    </p:spTree>
    <p:extLst>
      <p:ext uri="{BB962C8B-B14F-4D97-AF65-F5344CB8AC3E}">
        <p14:creationId xmlns:p14="http://schemas.microsoft.com/office/powerpoint/2010/main" val="2185552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Consideración de la simulación de costos:</a:t>
            </a:r>
          </a:p>
          <a:p>
            <a:pPr lvl="0"/>
            <a:r>
              <a:rPr lang="es-CO" sz="1200" kern="1200" dirty="0">
                <a:solidFill>
                  <a:schemeClr val="tx1"/>
                </a:solidFill>
                <a:effectLst/>
                <a:latin typeface="+mn-lt"/>
                <a:ea typeface="+mn-ea"/>
                <a:cs typeface="+mn-cs"/>
              </a:rPr>
              <a:t>-Selección de alternativas, son propias de la zona, la sección,</a:t>
            </a:r>
          </a:p>
          <a:p>
            <a:pPr lvl="0"/>
            <a:r>
              <a:rPr lang="es-CO" sz="1200" kern="1200" dirty="0">
                <a:solidFill>
                  <a:schemeClr val="tx1"/>
                </a:solidFill>
                <a:effectLst/>
                <a:latin typeface="+mn-lt"/>
                <a:ea typeface="+mn-ea"/>
                <a:cs typeface="+mn-cs"/>
              </a:rPr>
              <a:t>-Obras de drenaje</a:t>
            </a:r>
          </a:p>
          <a:p>
            <a:pPr lvl="0"/>
            <a:r>
              <a:rPr lang="es-CO" sz="1200" kern="1200" dirty="0">
                <a:solidFill>
                  <a:schemeClr val="tx1"/>
                </a:solidFill>
                <a:effectLst/>
                <a:latin typeface="+mn-lt"/>
                <a:ea typeface="+mn-ea"/>
                <a:cs typeface="+mn-cs"/>
              </a:rPr>
              <a:t>- Con costos de referencia de costos de interventoría del 7%,</a:t>
            </a:r>
          </a:p>
          <a:p>
            <a:pPr lvl="0"/>
            <a:r>
              <a:rPr lang="es-CO" sz="1200" kern="1200" dirty="0">
                <a:solidFill>
                  <a:schemeClr val="tx1"/>
                </a:solidFill>
                <a:effectLst/>
                <a:latin typeface="+mn-lt"/>
                <a:ea typeface="+mn-ea"/>
                <a:cs typeface="+mn-cs"/>
              </a:rPr>
              <a:t>- Con botadero y 1 km, los valores de </a:t>
            </a:r>
            <a:r>
              <a:rPr lang="es-CO" sz="1200" kern="1200" dirty="0" err="1">
                <a:solidFill>
                  <a:schemeClr val="tx1"/>
                </a:solidFill>
                <a:effectLst/>
                <a:latin typeface="+mn-lt"/>
                <a:ea typeface="+mn-ea"/>
                <a:cs typeface="+mn-cs"/>
              </a:rPr>
              <a:t>AIU</a:t>
            </a:r>
            <a:r>
              <a:rPr lang="es-CO" sz="1200" kern="1200" dirty="0">
                <a:solidFill>
                  <a:schemeClr val="tx1"/>
                </a:solidFill>
                <a:effectLst/>
                <a:latin typeface="+mn-lt"/>
                <a:ea typeface="+mn-ea"/>
                <a:cs typeface="+mn-cs"/>
              </a:rPr>
              <a:t>=30%</a:t>
            </a:r>
          </a:p>
          <a:p>
            <a:r>
              <a:rPr lang="es-CO" sz="1200" kern="1200" dirty="0">
                <a:solidFill>
                  <a:schemeClr val="tx1"/>
                </a:solidFill>
                <a:effectLst/>
                <a:latin typeface="+mn-lt"/>
                <a:ea typeface="+mn-ea"/>
                <a:cs typeface="+mn-cs"/>
              </a:rPr>
              <a:t>El proyecto de entrega se debe hacer el desglose de cada uno, se debe revisar la estructura de personal, de cada uno con los costos y justificación. No como un porcentaje de costos directos. Por ejemplo, la administración debe ser desglosado.</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20</a:t>
            </a:fld>
            <a:endParaRPr lang="es-ES"/>
          </a:p>
        </p:txBody>
      </p:sp>
    </p:spTree>
    <p:extLst>
      <p:ext uri="{BB962C8B-B14F-4D97-AF65-F5344CB8AC3E}">
        <p14:creationId xmlns:p14="http://schemas.microsoft.com/office/powerpoint/2010/main" val="381655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Pasa una gimnasia presupuestal, que muestra como un proyecto tipo de una misma alternativa puede tener diferentes costos, así se puede demostrar que bien estructurados pueden ser muy atractivos, por ejemplo, puede llegar a valores de 400 millones, según los cambios de especificación.</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21</a:t>
            </a:fld>
            <a:endParaRPr lang="es-ES"/>
          </a:p>
        </p:txBody>
      </p:sp>
    </p:spTree>
    <p:extLst>
      <p:ext uri="{BB962C8B-B14F-4D97-AF65-F5344CB8AC3E}">
        <p14:creationId xmlns:p14="http://schemas.microsoft.com/office/powerpoint/2010/main" val="378588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se muestra la comparación entre las diferentes alternativas, frente a las diferentes alternativas, en cada caso, se muestra el desarrollo mejores condiciones, con un ahorro 1 mil millones y se ahorra casi como 500 millones con respecto a placa huella.</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22</a:t>
            </a:fld>
            <a:endParaRPr lang="es-ES"/>
          </a:p>
        </p:txBody>
      </p:sp>
    </p:spTree>
    <p:extLst>
      <p:ext uri="{BB962C8B-B14F-4D97-AF65-F5344CB8AC3E}">
        <p14:creationId xmlns:p14="http://schemas.microsoft.com/office/powerpoint/2010/main" val="343997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se muestra la comparación entre las diferentes alternativas, frente a las diferentes alternativas, en cada caso, se muestra el desarrollo mejores condiciones, con un ahorro 1 mil millones y se ahorra casi como 500 millones con respecto a placa huella.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La conclusión de esto es que sigue generando ahorros interesantes de 800 y 200 para placa huella.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26</a:t>
            </a:fld>
            <a:endParaRPr lang="es-ES"/>
          </a:p>
        </p:txBody>
      </p:sp>
    </p:spTree>
    <p:extLst>
      <p:ext uri="{BB962C8B-B14F-4D97-AF65-F5344CB8AC3E}">
        <p14:creationId xmlns:p14="http://schemas.microsoft.com/office/powerpoint/2010/main" val="266984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Parte de los pasos definidos en el CONPES 3857 Para los lineamientos de gestión de la red terciaria.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Resultado de mesa interadministrativas con participación del Ministerio de transporte como cabeza de sector, la ANI, el INVÍAS y el Departamento Nacional de Planeación.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Donde se busca, </a:t>
            </a:r>
            <a:r>
              <a:rPr lang="es-CO" sz="1200" b="1" kern="1200" dirty="0">
                <a:solidFill>
                  <a:schemeClr val="tx1"/>
                </a:solidFill>
                <a:effectLst/>
                <a:latin typeface="+mn-lt"/>
                <a:ea typeface="+mn-ea"/>
                <a:cs typeface="+mn-cs"/>
              </a:rPr>
              <a:t>facilitar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kern="1200" dirty="0">
                <a:solidFill>
                  <a:schemeClr val="tx1"/>
                </a:solidFill>
                <a:effectLst/>
                <a:latin typeface="+mn-lt"/>
                <a:ea typeface="+mn-ea"/>
                <a:cs typeface="+mn-cs"/>
              </a:rPr>
              <a:t>E implementar </a:t>
            </a:r>
            <a:r>
              <a:rPr lang="es-CO" sz="1200" b="1" kern="1200" dirty="0">
                <a:solidFill>
                  <a:schemeClr val="tx1"/>
                </a:solidFill>
                <a:effectLst/>
                <a:latin typeface="+mn-lt"/>
                <a:ea typeface="+mn-ea"/>
                <a:cs typeface="+mn-cs"/>
              </a:rPr>
              <a:t>soluciones costo - eficientes</a:t>
            </a:r>
            <a:endParaRPr lang="es-C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Por ejemplo, soluciones más costo – eficientes, que la placa huella.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En el documento, la línea es la optimización de recursos.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958EA6-E641-4663-BDAC-EEBE2A23F448}" type="slidenum">
              <a:rPr lang="es-ES" smtClean="0"/>
              <a:t>5</a:t>
            </a:fld>
            <a:endParaRPr lang="es-ES"/>
          </a:p>
        </p:txBody>
      </p:sp>
    </p:spTree>
    <p:extLst>
      <p:ext uri="{BB962C8B-B14F-4D97-AF65-F5344CB8AC3E}">
        <p14:creationId xmlns:p14="http://schemas.microsoft.com/office/powerpoint/2010/main" val="368034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Es importante destacar que para el ingreso de los datos de entrada de la herramienta usada para el proyecto tipo se deben realizar como mínimo, los siguientes estudios:</a:t>
            </a:r>
          </a:p>
          <a:p>
            <a:pPr lvl="0"/>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958EA6-E641-4663-BDAC-EEBE2A23F448}" type="slidenum">
              <a:rPr lang="es-ES" smtClean="0"/>
              <a:t>27</a:t>
            </a:fld>
            <a:endParaRPr lang="es-ES"/>
          </a:p>
        </p:txBody>
      </p:sp>
    </p:spTree>
    <p:extLst>
      <p:ext uri="{BB962C8B-B14F-4D97-AF65-F5344CB8AC3E}">
        <p14:creationId xmlns:p14="http://schemas.microsoft.com/office/powerpoint/2010/main" val="1313014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O" sz="1200" kern="1200" dirty="0">
                <a:solidFill>
                  <a:schemeClr val="tx1"/>
                </a:solidFill>
                <a:effectLst/>
                <a:latin typeface="+mn-lt"/>
                <a:ea typeface="+mn-ea"/>
                <a:cs typeface="+mn-cs"/>
              </a:rPr>
              <a:t>Diseño del mejoramiento de la geometría vial,</a:t>
            </a:r>
          </a:p>
          <a:p>
            <a:pPr lvl="1"/>
            <a:r>
              <a:rPr lang="es-CO" sz="1200" kern="1200" dirty="0">
                <a:solidFill>
                  <a:schemeClr val="tx1"/>
                </a:solidFill>
                <a:effectLst/>
                <a:latin typeface="+mn-lt"/>
                <a:ea typeface="+mn-ea"/>
                <a:cs typeface="+mn-cs"/>
              </a:rPr>
              <a:t>Mejoramiento </a:t>
            </a:r>
            <a:r>
              <a:rPr lang="es-CO" sz="1200" kern="1200" dirty="0" err="1">
                <a:solidFill>
                  <a:schemeClr val="tx1"/>
                </a:solidFill>
                <a:effectLst/>
                <a:latin typeface="+mn-lt"/>
                <a:ea typeface="+mn-ea"/>
                <a:cs typeface="+mn-cs"/>
              </a:rPr>
              <a:t>C3</a:t>
            </a:r>
            <a:r>
              <a:rPr lang="es-CO" sz="1200" kern="1200" dirty="0">
                <a:solidFill>
                  <a:schemeClr val="tx1"/>
                </a:solidFill>
                <a:effectLst/>
                <a:latin typeface="+mn-lt"/>
                <a:ea typeface="+mn-ea"/>
                <a:cs typeface="+mn-cs"/>
              </a:rPr>
              <a:t>, no se dice en el proyecto. Se dice en el momento. (Revisar sobre anchos)</a:t>
            </a:r>
          </a:p>
          <a:p>
            <a:pPr lvl="1"/>
            <a:r>
              <a:rPr lang="es-CO" sz="1200" kern="1200" dirty="0">
                <a:solidFill>
                  <a:schemeClr val="tx1"/>
                </a:solidFill>
                <a:effectLst/>
                <a:latin typeface="+mn-lt"/>
                <a:ea typeface="+mn-ea"/>
                <a:cs typeface="+mn-cs"/>
              </a:rPr>
              <a:t>Ajuste al diseño, si la curva tiene un diseño de 10 km/hora, diseñar a esas velocidades,</a:t>
            </a:r>
          </a:p>
          <a:p>
            <a:pPr lvl="1"/>
            <a:r>
              <a:rPr lang="es-CO" sz="1200" b="1" kern="1200" dirty="0">
                <a:solidFill>
                  <a:schemeClr val="tx1"/>
                </a:solidFill>
                <a:effectLst/>
                <a:latin typeface="+mn-lt"/>
                <a:ea typeface="+mn-ea"/>
                <a:cs typeface="+mn-cs"/>
              </a:rPr>
              <a:t>No con la velocidad de diseño, sino con las condiciones de la vía,</a:t>
            </a:r>
          </a:p>
          <a:p>
            <a:r>
              <a:rPr lang="es-CO" sz="1200" kern="1200" dirty="0">
                <a:solidFill>
                  <a:schemeClr val="tx1"/>
                </a:solidFill>
                <a:effectLst/>
                <a:latin typeface="+mn-lt"/>
                <a:ea typeface="+mn-ea"/>
                <a:cs typeface="+mn-cs"/>
              </a:rPr>
              <a:t>“Todos no tiene gestión vial”, cumplir con diseño geométrico. Entonces, como no tiene adquisición predial debido al ajuste de la geometría.</a:t>
            </a:r>
          </a:p>
          <a:p>
            <a:pPr lvl="0"/>
            <a:r>
              <a:rPr lang="es-CO" sz="1200" kern="1200" dirty="0">
                <a:solidFill>
                  <a:schemeClr val="tx1"/>
                </a:solidFill>
                <a:effectLst/>
                <a:latin typeface="+mn-lt"/>
                <a:ea typeface="+mn-ea"/>
                <a:cs typeface="+mn-cs"/>
              </a:rPr>
              <a:t>Diseño hidráulico</a:t>
            </a:r>
          </a:p>
          <a:p>
            <a:pPr lvl="1"/>
            <a:r>
              <a:rPr lang="es-CO" sz="1200" kern="1200" dirty="0">
                <a:solidFill>
                  <a:schemeClr val="tx1"/>
                </a:solidFill>
                <a:effectLst/>
                <a:latin typeface="+mn-lt"/>
                <a:ea typeface="+mn-ea"/>
                <a:cs typeface="+mn-cs"/>
              </a:rPr>
              <a:t>Entrega con las estaciones del </a:t>
            </a:r>
            <a:r>
              <a:rPr lang="es-CO" sz="1200" kern="1200" dirty="0" err="1">
                <a:solidFill>
                  <a:schemeClr val="tx1"/>
                </a:solidFill>
                <a:effectLst/>
                <a:latin typeface="+mn-lt"/>
                <a:ea typeface="+mn-ea"/>
                <a:cs typeface="+mn-cs"/>
              </a:rPr>
              <a:t>IDEAM</a:t>
            </a:r>
            <a:r>
              <a:rPr lang="es-CO" sz="1200" kern="1200" dirty="0">
                <a:solidFill>
                  <a:schemeClr val="tx1"/>
                </a:solidFill>
                <a:effectLst/>
                <a:latin typeface="+mn-lt"/>
                <a:ea typeface="+mn-ea"/>
                <a:cs typeface="+mn-cs"/>
              </a:rPr>
              <a:t>, da el régimen de lluvias para </a:t>
            </a:r>
          </a:p>
          <a:p>
            <a:pPr lvl="1"/>
            <a:r>
              <a:rPr lang="es-CO" sz="1200" kern="1200" dirty="0">
                <a:solidFill>
                  <a:schemeClr val="tx1"/>
                </a:solidFill>
                <a:effectLst/>
                <a:latin typeface="+mn-lt"/>
                <a:ea typeface="+mn-ea"/>
                <a:cs typeface="+mn-cs"/>
              </a:rPr>
              <a:t>Con regímenes y con pendientes, determinada la capacidad hidráulica</a:t>
            </a:r>
          </a:p>
          <a:p>
            <a:pPr lvl="1"/>
            <a:r>
              <a:rPr lang="es-CO" sz="1200" kern="1200" dirty="0">
                <a:solidFill>
                  <a:schemeClr val="tx1"/>
                </a:solidFill>
                <a:effectLst/>
                <a:latin typeface="+mn-lt"/>
                <a:ea typeface="+mn-ea"/>
                <a:cs typeface="+mn-cs"/>
              </a:rPr>
              <a:t>El área aferente y las pendientes, no se rebosa la cuneta que lleva a las aguas,</a:t>
            </a:r>
          </a:p>
          <a:p>
            <a:pPr lvl="1"/>
            <a:r>
              <a:rPr lang="es-CO" sz="1200" kern="1200" dirty="0">
                <a:solidFill>
                  <a:schemeClr val="tx1"/>
                </a:solidFill>
                <a:effectLst/>
                <a:latin typeface="+mn-lt"/>
                <a:ea typeface="+mn-ea"/>
                <a:cs typeface="+mn-cs"/>
              </a:rPr>
              <a:t>A su vez, la longitud mínima de cuneta da la separación entre alcantarillas,</a:t>
            </a:r>
          </a:p>
          <a:p>
            <a:r>
              <a:rPr lang="es-CO" sz="1200" kern="1200" dirty="0">
                <a:solidFill>
                  <a:schemeClr val="tx1"/>
                </a:solidFill>
                <a:effectLst/>
                <a:latin typeface="+mn-lt"/>
                <a:ea typeface="+mn-ea"/>
                <a:cs typeface="+mn-cs"/>
              </a:rPr>
              <a:t>“Siempre debe ser que “</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28</a:t>
            </a:fld>
            <a:endParaRPr lang="es-ES"/>
          </a:p>
        </p:txBody>
      </p:sp>
    </p:spTree>
    <p:extLst>
      <p:ext uri="{BB962C8B-B14F-4D97-AF65-F5344CB8AC3E}">
        <p14:creationId xmlns:p14="http://schemas.microsoft.com/office/powerpoint/2010/main" val="2134929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O" sz="1200" kern="1200" dirty="0">
                <a:solidFill>
                  <a:schemeClr val="tx1"/>
                </a:solidFill>
                <a:effectLst/>
                <a:latin typeface="+mn-lt"/>
                <a:ea typeface="+mn-ea"/>
                <a:cs typeface="+mn-cs"/>
              </a:rPr>
              <a:t>Sondeos: conocer perfil estratigráfico del suelo, tipo de suelo encontrado, granulometría, condiciones de humedad y </a:t>
            </a:r>
            <a:r>
              <a:rPr lang="es-CO" sz="1200" kern="1200" dirty="0" err="1">
                <a:solidFill>
                  <a:schemeClr val="tx1"/>
                </a:solidFill>
                <a:effectLst/>
                <a:latin typeface="+mn-lt"/>
                <a:ea typeface="+mn-ea"/>
                <a:cs typeface="+mn-cs"/>
              </a:rPr>
              <a:t>plasticiad</a:t>
            </a:r>
            <a:r>
              <a:rPr lang="es-CO" sz="1200" kern="1200" dirty="0">
                <a:solidFill>
                  <a:schemeClr val="tx1"/>
                </a:solidFill>
                <a:effectLst/>
                <a:latin typeface="+mn-lt"/>
                <a:ea typeface="+mn-ea"/>
                <a:cs typeface="+mn-cs"/>
              </a:rPr>
              <a:t>, nivel </a:t>
            </a:r>
            <a:r>
              <a:rPr lang="es-CO" sz="1200" kern="1200" dirty="0" err="1">
                <a:solidFill>
                  <a:schemeClr val="tx1"/>
                </a:solidFill>
                <a:effectLst/>
                <a:latin typeface="+mn-lt"/>
                <a:ea typeface="+mn-ea"/>
                <a:cs typeface="+mn-cs"/>
              </a:rPr>
              <a:t>freatico</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958EA6-E641-4663-BDAC-EEBE2A23F448}" type="slidenum">
              <a:rPr lang="es-ES" smtClean="0"/>
              <a:t>29</a:t>
            </a:fld>
            <a:endParaRPr lang="es-ES"/>
          </a:p>
        </p:txBody>
      </p:sp>
    </p:spTree>
    <p:extLst>
      <p:ext uri="{BB962C8B-B14F-4D97-AF65-F5344CB8AC3E}">
        <p14:creationId xmlns:p14="http://schemas.microsoft.com/office/powerpoint/2010/main" val="212545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O" sz="1200" kern="1200" dirty="0">
                <a:solidFill>
                  <a:schemeClr val="tx1"/>
                </a:solidFill>
                <a:effectLst/>
                <a:latin typeface="+mn-lt"/>
                <a:ea typeface="+mn-ea"/>
                <a:cs typeface="+mn-cs"/>
              </a:rPr>
              <a:t>Diseño del mejoramiento de la geometría vial,</a:t>
            </a:r>
          </a:p>
          <a:p>
            <a:pPr lvl="1"/>
            <a:r>
              <a:rPr lang="es-CO" sz="1200" kern="1200" dirty="0">
                <a:solidFill>
                  <a:schemeClr val="tx1"/>
                </a:solidFill>
                <a:effectLst/>
                <a:latin typeface="+mn-lt"/>
                <a:ea typeface="+mn-ea"/>
                <a:cs typeface="+mn-cs"/>
              </a:rPr>
              <a:t>Mejoramiento </a:t>
            </a:r>
            <a:r>
              <a:rPr lang="es-CO" sz="1200" kern="1200" dirty="0" err="1">
                <a:solidFill>
                  <a:schemeClr val="tx1"/>
                </a:solidFill>
                <a:effectLst/>
                <a:latin typeface="+mn-lt"/>
                <a:ea typeface="+mn-ea"/>
                <a:cs typeface="+mn-cs"/>
              </a:rPr>
              <a:t>C3</a:t>
            </a:r>
            <a:r>
              <a:rPr lang="es-CO" sz="1200" kern="1200" dirty="0">
                <a:solidFill>
                  <a:schemeClr val="tx1"/>
                </a:solidFill>
                <a:effectLst/>
                <a:latin typeface="+mn-lt"/>
                <a:ea typeface="+mn-ea"/>
                <a:cs typeface="+mn-cs"/>
              </a:rPr>
              <a:t>, no se dice en el proyecto. Se dice en el momento. (Revisar sobre anchos)</a:t>
            </a:r>
          </a:p>
          <a:p>
            <a:pPr lvl="1"/>
            <a:r>
              <a:rPr lang="es-CO" sz="1200" kern="1200" dirty="0">
                <a:solidFill>
                  <a:schemeClr val="tx1"/>
                </a:solidFill>
                <a:effectLst/>
                <a:latin typeface="+mn-lt"/>
                <a:ea typeface="+mn-ea"/>
                <a:cs typeface="+mn-cs"/>
              </a:rPr>
              <a:t>Ajuste al diseño, si la curva tiene un diseño de 10 km/hora, diseñar a esas velocidades,</a:t>
            </a:r>
          </a:p>
          <a:p>
            <a:pPr lvl="1"/>
            <a:r>
              <a:rPr lang="es-CO" sz="1200" b="1" kern="1200" dirty="0">
                <a:solidFill>
                  <a:schemeClr val="tx1"/>
                </a:solidFill>
                <a:effectLst/>
                <a:latin typeface="+mn-lt"/>
                <a:ea typeface="+mn-ea"/>
                <a:cs typeface="+mn-cs"/>
              </a:rPr>
              <a:t>No con la velocidad de diseño, sino con las condiciones de la vía,</a:t>
            </a:r>
          </a:p>
          <a:p>
            <a:r>
              <a:rPr lang="es-CO" sz="1200" kern="1200" dirty="0">
                <a:solidFill>
                  <a:schemeClr val="tx1"/>
                </a:solidFill>
                <a:effectLst/>
                <a:latin typeface="+mn-lt"/>
                <a:ea typeface="+mn-ea"/>
                <a:cs typeface="+mn-cs"/>
              </a:rPr>
              <a:t>“Todos no tiene gestión vial”, cumplir con diseño geométrico. Entonces, como no tiene adquisición predial debido al ajuste de la geometría.</a:t>
            </a:r>
          </a:p>
          <a:p>
            <a:pPr lvl="0"/>
            <a:r>
              <a:rPr lang="es-CO" sz="1200" kern="1200" dirty="0">
                <a:solidFill>
                  <a:schemeClr val="tx1"/>
                </a:solidFill>
                <a:effectLst/>
                <a:latin typeface="+mn-lt"/>
                <a:ea typeface="+mn-ea"/>
                <a:cs typeface="+mn-cs"/>
              </a:rPr>
              <a:t>Diseño hidráulico</a:t>
            </a:r>
          </a:p>
          <a:p>
            <a:pPr lvl="1"/>
            <a:r>
              <a:rPr lang="es-CO" sz="1200" kern="1200" dirty="0">
                <a:solidFill>
                  <a:schemeClr val="tx1"/>
                </a:solidFill>
                <a:effectLst/>
                <a:latin typeface="+mn-lt"/>
                <a:ea typeface="+mn-ea"/>
                <a:cs typeface="+mn-cs"/>
              </a:rPr>
              <a:t>Entrega con las estaciones del </a:t>
            </a:r>
            <a:r>
              <a:rPr lang="es-CO" sz="1200" kern="1200" dirty="0" err="1">
                <a:solidFill>
                  <a:schemeClr val="tx1"/>
                </a:solidFill>
                <a:effectLst/>
                <a:latin typeface="+mn-lt"/>
                <a:ea typeface="+mn-ea"/>
                <a:cs typeface="+mn-cs"/>
              </a:rPr>
              <a:t>IDEAM</a:t>
            </a:r>
            <a:r>
              <a:rPr lang="es-CO" sz="1200" kern="1200" dirty="0">
                <a:solidFill>
                  <a:schemeClr val="tx1"/>
                </a:solidFill>
                <a:effectLst/>
                <a:latin typeface="+mn-lt"/>
                <a:ea typeface="+mn-ea"/>
                <a:cs typeface="+mn-cs"/>
              </a:rPr>
              <a:t>, da el régimen de lluvias para </a:t>
            </a:r>
          </a:p>
          <a:p>
            <a:pPr lvl="1"/>
            <a:r>
              <a:rPr lang="es-CO" sz="1200" kern="1200" dirty="0">
                <a:solidFill>
                  <a:schemeClr val="tx1"/>
                </a:solidFill>
                <a:effectLst/>
                <a:latin typeface="+mn-lt"/>
                <a:ea typeface="+mn-ea"/>
                <a:cs typeface="+mn-cs"/>
              </a:rPr>
              <a:t>Con regímenes y con pendientes, determinada la capacidad hidráulica</a:t>
            </a:r>
          </a:p>
          <a:p>
            <a:pPr lvl="1"/>
            <a:r>
              <a:rPr lang="es-CO" sz="1200" kern="1200" dirty="0">
                <a:solidFill>
                  <a:schemeClr val="tx1"/>
                </a:solidFill>
                <a:effectLst/>
                <a:latin typeface="+mn-lt"/>
                <a:ea typeface="+mn-ea"/>
                <a:cs typeface="+mn-cs"/>
              </a:rPr>
              <a:t>El área aferente y las pendientes, no se rebosa la cuneta que lleva a las aguas,</a:t>
            </a:r>
          </a:p>
          <a:p>
            <a:pPr lvl="1"/>
            <a:r>
              <a:rPr lang="es-CO" sz="1200" kern="1200" dirty="0">
                <a:solidFill>
                  <a:schemeClr val="tx1"/>
                </a:solidFill>
                <a:effectLst/>
                <a:latin typeface="+mn-lt"/>
                <a:ea typeface="+mn-ea"/>
                <a:cs typeface="+mn-cs"/>
              </a:rPr>
              <a:t>A su vez, la longitud mínima de cuneta da la separación entre alcantarillas,</a:t>
            </a:r>
          </a:p>
          <a:p>
            <a:r>
              <a:rPr lang="es-CO" sz="1200" kern="1200" dirty="0">
                <a:solidFill>
                  <a:schemeClr val="tx1"/>
                </a:solidFill>
                <a:effectLst/>
                <a:latin typeface="+mn-lt"/>
                <a:ea typeface="+mn-ea"/>
                <a:cs typeface="+mn-cs"/>
              </a:rPr>
              <a:t>“Siempre debe ser que “</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30</a:t>
            </a:fld>
            <a:endParaRPr lang="es-ES"/>
          </a:p>
        </p:txBody>
      </p:sp>
    </p:spTree>
    <p:extLst>
      <p:ext uri="{BB962C8B-B14F-4D97-AF65-F5344CB8AC3E}">
        <p14:creationId xmlns:p14="http://schemas.microsoft.com/office/powerpoint/2010/main" val="4137546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busca un mejoramiento de alineamientos, </a:t>
            </a:r>
            <a:r>
              <a:rPr lang="es-CO" dirty="0" err="1"/>
              <a:t>señido</a:t>
            </a:r>
            <a:r>
              <a:rPr lang="es-CO" dirty="0"/>
              <a:t> </a:t>
            </a:r>
          </a:p>
          <a:p>
            <a:r>
              <a:rPr lang="es-CO" sz="1200" kern="1200" dirty="0">
                <a:solidFill>
                  <a:schemeClr val="tx1"/>
                </a:solidFill>
                <a:effectLst/>
                <a:latin typeface="+mn-lt"/>
                <a:ea typeface="+mn-ea"/>
                <a:cs typeface="+mn-cs"/>
              </a:rPr>
              <a:t>Al igual que para la propuesta de mejoramiento del alineamiento horizontal, para el mejoramiento del alineamiento vertical, este deberá ceñirse lo más posible a la cota del terreno natural </a:t>
            </a:r>
            <a:r>
              <a:rPr lang="es-CO" dirty="0"/>
              <a:t>al </a:t>
            </a:r>
            <a:r>
              <a:rPr lang="es-CO" dirty="0" err="1"/>
              <a:t>alinemiento</a:t>
            </a:r>
            <a:r>
              <a:rPr lang="es-CO" dirty="0"/>
              <a:t> horizontal</a:t>
            </a:r>
          </a:p>
          <a:p>
            <a:r>
              <a:rPr lang="es-CO" sz="1200" kern="1200" dirty="0">
                <a:solidFill>
                  <a:schemeClr val="tx1"/>
                </a:solidFill>
                <a:effectLst/>
                <a:latin typeface="+mn-lt"/>
                <a:ea typeface="+mn-ea"/>
                <a:cs typeface="+mn-cs"/>
              </a:rPr>
              <a:t>El plano Planta-Perfil deberá ejecutarse en escala 1:1.000 o 1:2.000, con todos los elementos del trazo y los detalles constructivos del proyecto horizontal tales como: </a:t>
            </a:r>
            <a:r>
              <a:rPr lang="es-CO" sz="1200" kern="1200" dirty="0" err="1">
                <a:solidFill>
                  <a:schemeClr val="tx1"/>
                </a:solidFill>
                <a:effectLst/>
                <a:latin typeface="+mn-lt"/>
                <a:ea typeface="+mn-ea"/>
                <a:cs typeface="+mn-cs"/>
              </a:rPr>
              <a:t>abscisados</a:t>
            </a:r>
            <a:r>
              <a:rPr lang="es-CO" sz="1200" kern="1200" dirty="0">
                <a:solidFill>
                  <a:schemeClr val="tx1"/>
                </a:solidFill>
                <a:effectLst/>
                <a:latin typeface="+mn-lt"/>
                <a:ea typeface="+mn-ea"/>
                <a:cs typeface="+mn-cs"/>
              </a:rPr>
              <a:t>, eje y anchos de la sección transversal diseñada, longitud y dirección angular (azimuts o rumbos) de tangentes, remates de inicio y fin (rampas), datos de curvas y referencias de los puntos de inflexión. Se debe incluir un cuadro de datos de curvas constructivas y de eje de proyecto y los datos de los elementos de curvas circulares. Finalmente deberán mostrarse las zonas de talud (corte y relleno) producto del diseño. </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31</a:t>
            </a:fld>
            <a:endParaRPr lang="es-ES"/>
          </a:p>
        </p:txBody>
      </p:sp>
    </p:spTree>
    <p:extLst>
      <p:ext uri="{BB962C8B-B14F-4D97-AF65-F5344CB8AC3E}">
        <p14:creationId xmlns:p14="http://schemas.microsoft.com/office/powerpoint/2010/main" val="2906891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busca un mejoramiento de alineamientos, </a:t>
            </a:r>
            <a:r>
              <a:rPr lang="es-CO" dirty="0" err="1"/>
              <a:t>señido</a:t>
            </a:r>
            <a:r>
              <a:rPr lang="es-CO" dirty="0"/>
              <a:t> </a:t>
            </a:r>
          </a:p>
          <a:p>
            <a:r>
              <a:rPr lang="es-CO" sz="1200" kern="1200" dirty="0">
                <a:solidFill>
                  <a:schemeClr val="tx1"/>
                </a:solidFill>
                <a:effectLst/>
                <a:latin typeface="+mn-lt"/>
                <a:ea typeface="+mn-ea"/>
                <a:cs typeface="+mn-cs"/>
              </a:rPr>
              <a:t>Al igual que para la propuesta de mejoramiento del alineamiento horizontal, para el mejoramiento del alineamiento vertical, este deberá ceñirse lo más posible a la cota del terreno natural </a:t>
            </a:r>
            <a:r>
              <a:rPr lang="es-CO" dirty="0"/>
              <a:t>al </a:t>
            </a:r>
            <a:r>
              <a:rPr lang="es-CO" dirty="0" err="1"/>
              <a:t>alinemiento</a:t>
            </a:r>
            <a:r>
              <a:rPr lang="es-CO" dirty="0"/>
              <a:t> horizontal</a:t>
            </a:r>
          </a:p>
          <a:p>
            <a:r>
              <a:rPr lang="es-CO" sz="1200" kern="1200" dirty="0">
                <a:solidFill>
                  <a:schemeClr val="tx1"/>
                </a:solidFill>
                <a:effectLst/>
                <a:latin typeface="+mn-lt"/>
                <a:ea typeface="+mn-ea"/>
                <a:cs typeface="+mn-cs"/>
              </a:rPr>
              <a:t>El plano Planta-Perfil deberá ejecutarse en escala 1:1.000 o 1:2.000, con todos los elementos del trazo y los detalles constructivos del proyecto horizontal tales como: </a:t>
            </a:r>
            <a:r>
              <a:rPr lang="es-CO" sz="1200" kern="1200" dirty="0" err="1">
                <a:solidFill>
                  <a:schemeClr val="tx1"/>
                </a:solidFill>
                <a:effectLst/>
                <a:latin typeface="+mn-lt"/>
                <a:ea typeface="+mn-ea"/>
                <a:cs typeface="+mn-cs"/>
              </a:rPr>
              <a:t>abscisados</a:t>
            </a:r>
            <a:r>
              <a:rPr lang="es-CO" sz="1200" kern="1200" dirty="0">
                <a:solidFill>
                  <a:schemeClr val="tx1"/>
                </a:solidFill>
                <a:effectLst/>
                <a:latin typeface="+mn-lt"/>
                <a:ea typeface="+mn-ea"/>
                <a:cs typeface="+mn-cs"/>
              </a:rPr>
              <a:t>, eje y anchos de la sección transversal diseñada, longitud y dirección angular (azimuts o rumbos) de tangentes, remates de inicio y fin (rampas), datos de curvas y referencias de los puntos de inflexión. Se debe incluir un cuadro de datos de curvas constructivas y de eje de proyecto y los datos de los elementos de curvas circulares. Finalmente deberán mostrarse las zonas de talud (corte y relleno) producto del diseño. </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32</a:t>
            </a:fld>
            <a:endParaRPr lang="es-ES"/>
          </a:p>
        </p:txBody>
      </p:sp>
    </p:spTree>
    <p:extLst>
      <p:ext uri="{BB962C8B-B14F-4D97-AF65-F5344CB8AC3E}">
        <p14:creationId xmlns:p14="http://schemas.microsoft.com/office/powerpoint/2010/main" val="2288596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busca un mejoramiento de alineamientos, </a:t>
            </a:r>
            <a:r>
              <a:rPr lang="es-CO" dirty="0" err="1"/>
              <a:t>señido</a:t>
            </a:r>
            <a:r>
              <a:rPr lang="es-CO" dirty="0"/>
              <a:t> </a:t>
            </a:r>
          </a:p>
          <a:p>
            <a:r>
              <a:rPr lang="es-CO" sz="1200" kern="1200" dirty="0">
                <a:solidFill>
                  <a:schemeClr val="tx1"/>
                </a:solidFill>
                <a:effectLst/>
                <a:latin typeface="+mn-lt"/>
                <a:ea typeface="+mn-ea"/>
                <a:cs typeface="+mn-cs"/>
              </a:rPr>
              <a:t>Al igual que para la propuesta de mejoramiento del alineamiento horizontal, para el mejoramiento del alineamiento vertical, este deberá ceñirse lo más posible a la cota del terreno natural </a:t>
            </a:r>
            <a:r>
              <a:rPr lang="es-CO" dirty="0"/>
              <a:t>al </a:t>
            </a:r>
            <a:r>
              <a:rPr lang="es-CO" dirty="0" err="1"/>
              <a:t>alinemiento</a:t>
            </a:r>
            <a:r>
              <a:rPr lang="es-CO" dirty="0"/>
              <a:t> horizontal</a:t>
            </a:r>
          </a:p>
          <a:p>
            <a:r>
              <a:rPr lang="es-CO" sz="1200" kern="1200" dirty="0">
                <a:solidFill>
                  <a:schemeClr val="tx1"/>
                </a:solidFill>
                <a:effectLst/>
                <a:latin typeface="+mn-lt"/>
                <a:ea typeface="+mn-ea"/>
                <a:cs typeface="+mn-cs"/>
              </a:rPr>
              <a:t>El plano Planta-Perfil deberá ejecutarse en escala 1:1.000 o 1:2.000, con todos los elementos del trazo y los detalles constructivos del proyecto horizontal tales como: </a:t>
            </a:r>
            <a:r>
              <a:rPr lang="es-CO" sz="1200" kern="1200" dirty="0" err="1">
                <a:solidFill>
                  <a:schemeClr val="tx1"/>
                </a:solidFill>
                <a:effectLst/>
                <a:latin typeface="+mn-lt"/>
                <a:ea typeface="+mn-ea"/>
                <a:cs typeface="+mn-cs"/>
              </a:rPr>
              <a:t>abscisados</a:t>
            </a:r>
            <a:r>
              <a:rPr lang="es-CO" sz="1200" kern="1200" dirty="0">
                <a:solidFill>
                  <a:schemeClr val="tx1"/>
                </a:solidFill>
                <a:effectLst/>
                <a:latin typeface="+mn-lt"/>
                <a:ea typeface="+mn-ea"/>
                <a:cs typeface="+mn-cs"/>
              </a:rPr>
              <a:t>, eje y anchos de la sección transversal diseñada, longitud y dirección angular (azimuts o rumbos) de tangentes, remates de inicio y fin (rampas), datos de curvas y referencias de los puntos de inflexión. Se debe incluir un cuadro de datos de curvas constructivas y de eje de proyecto y los datos de los elementos de curvas circulares. Finalmente deberán mostrarse las zonas de talud (corte y relleno) producto del diseño. </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33</a:t>
            </a:fld>
            <a:endParaRPr lang="es-ES"/>
          </a:p>
        </p:txBody>
      </p:sp>
    </p:spTree>
    <p:extLst>
      <p:ext uri="{BB962C8B-B14F-4D97-AF65-F5344CB8AC3E}">
        <p14:creationId xmlns:p14="http://schemas.microsoft.com/office/powerpoint/2010/main" val="2041558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busca un mejoramiento de alineamientos, </a:t>
            </a:r>
            <a:r>
              <a:rPr lang="es-CO" dirty="0" err="1"/>
              <a:t>señido</a:t>
            </a:r>
            <a:r>
              <a:rPr lang="es-CO" dirty="0"/>
              <a:t> </a:t>
            </a:r>
          </a:p>
          <a:p>
            <a:r>
              <a:rPr lang="es-CO" sz="1200" kern="1200" dirty="0">
                <a:solidFill>
                  <a:schemeClr val="tx1"/>
                </a:solidFill>
                <a:effectLst/>
                <a:latin typeface="+mn-lt"/>
                <a:ea typeface="+mn-ea"/>
                <a:cs typeface="+mn-cs"/>
              </a:rPr>
              <a:t>Al igual que para la propuesta de mejoramiento del alineamiento horizontal, para el mejoramiento del alineamiento vertical, este deberá ceñirse lo más posible a la cota del terreno natural </a:t>
            </a:r>
            <a:r>
              <a:rPr lang="es-CO" dirty="0"/>
              <a:t>al </a:t>
            </a:r>
            <a:r>
              <a:rPr lang="es-CO" dirty="0" err="1"/>
              <a:t>alinemiento</a:t>
            </a:r>
            <a:r>
              <a:rPr lang="es-CO" dirty="0"/>
              <a:t> horizontal</a:t>
            </a:r>
          </a:p>
          <a:p>
            <a:r>
              <a:rPr lang="es-CO" sz="1200" kern="1200" dirty="0">
                <a:solidFill>
                  <a:schemeClr val="tx1"/>
                </a:solidFill>
                <a:effectLst/>
                <a:latin typeface="+mn-lt"/>
                <a:ea typeface="+mn-ea"/>
                <a:cs typeface="+mn-cs"/>
              </a:rPr>
              <a:t>El plano Planta-Perfil deberá ejecutarse en escala 1:1.000 o 1:2.000, con todos los elementos del trazo y los detalles constructivos del proyecto horizontal tales como: </a:t>
            </a:r>
            <a:r>
              <a:rPr lang="es-CO" sz="1200" kern="1200" dirty="0" err="1">
                <a:solidFill>
                  <a:schemeClr val="tx1"/>
                </a:solidFill>
                <a:effectLst/>
                <a:latin typeface="+mn-lt"/>
                <a:ea typeface="+mn-ea"/>
                <a:cs typeface="+mn-cs"/>
              </a:rPr>
              <a:t>abscisados</a:t>
            </a:r>
            <a:r>
              <a:rPr lang="es-CO" sz="1200" kern="1200" dirty="0">
                <a:solidFill>
                  <a:schemeClr val="tx1"/>
                </a:solidFill>
                <a:effectLst/>
                <a:latin typeface="+mn-lt"/>
                <a:ea typeface="+mn-ea"/>
                <a:cs typeface="+mn-cs"/>
              </a:rPr>
              <a:t>, eje y anchos de la sección transversal diseñada, longitud y dirección angular (azimuts o rumbos) de tangentes, remates de inicio y fin (rampas), datos de curvas y referencias de los puntos de inflexión. Se debe incluir un cuadro de datos de curvas constructivas y de eje de proyecto y los datos de los elementos de curvas circulares. Finalmente deberán mostrarse las zonas de talud (corte y relleno) producto del diseño. </a:t>
            </a:r>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34</a:t>
            </a:fld>
            <a:endParaRPr lang="es-ES"/>
          </a:p>
        </p:txBody>
      </p:sp>
    </p:spTree>
    <p:extLst>
      <p:ext uri="{BB962C8B-B14F-4D97-AF65-F5344CB8AC3E}">
        <p14:creationId xmlns:p14="http://schemas.microsoft.com/office/powerpoint/2010/main" val="418263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Cálculo de Administración, Imprevistos y Utilidades (</a:t>
            </a:r>
            <a:r>
              <a:rPr lang="es-CO" dirty="0" err="1"/>
              <a:t>AIU</a:t>
            </a:r>
            <a:r>
              <a:rPr lang="es-CO" dirty="0"/>
              <a:t>), el cual deberá estimarse de acuerdo a los requerimientos del proyecto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Detalle de presupuesto de interventoría y factor multiplicador (se recomienda considerar un mes adicional en el presupuesto de interventoría para las actividades de recibo de obra y liquidación)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Cronograma de obra, donde se evidencie las diferentes actividades a desarrollar en las etapas precontractuales, contractuales y de cierre y entrega de obra incluyendo la interventoría la cual se recomienda que este contemplada en el cronograma de obra mínimo un mes después de finalizada la etapa constructiva de la obra para la entrega.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Proceso constructivo. Especificaciones generales y particulares de construcción.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35</a:t>
            </a:fld>
            <a:endParaRPr lang="es-ES"/>
          </a:p>
        </p:txBody>
      </p:sp>
    </p:spTree>
    <p:extLst>
      <p:ext uri="{BB962C8B-B14F-4D97-AF65-F5344CB8AC3E}">
        <p14:creationId xmlns:p14="http://schemas.microsoft.com/office/powerpoint/2010/main" val="4247539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44</a:t>
            </a:fld>
            <a:endParaRPr lang="es-ES"/>
          </a:p>
        </p:txBody>
      </p:sp>
    </p:spTree>
    <p:extLst>
      <p:ext uri="{BB962C8B-B14F-4D97-AF65-F5344CB8AC3E}">
        <p14:creationId xmlns:p14="http://schemas.microsoft.com/office/powerpoint/2010/main" val="85157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Soluciones lineales: proyecto tipo tiene combinación.</a:t>
            </a:r>
          </a:p>
          <a:p>
            <a:pPr lvl="0"/>
            <a:r>
              <a:rPr lang="es-CO" sz="1200" kern="1200" dirty="0">
                <a:solidFill>
                  <a:schemeClr val="tx1"/>
                </a:solidFill>
                <a:effectLst/>
                <a:latin typeface="+mn-lt"/>
                <a:ea typeface="+mn-ea"/>
                <a:cs typeface="+mn-cs"/>
              </a:rPr>
              <a:t>- Soluciones estructurales, soporta y estructura de pavimento.</a:t>
            </a:r>
          </a:p>
          <a:p>
            <a:pPr lvl="0"/>
            <a:r>
              <a:rPr lang="es-CO" sz="1200" kern="1200" dirty="0">
                <a:solidFill>
                  <a:schemeClr val="tx1"/>
                </a:solidFill>
                <a:effectLst/>
                <a:latin typeface="+mn-lt"/>
                <a:ea typeface="+mn-ea"/>
                <a:cs typeface="+mn-cs"/>
              </a:rPr>
              <a:t>- Soluciones funcionales de </a:t>
            </a:r>
            <a:r>
              <a:rPr lang="es-CO" sz="1200" kern="1200" dirty="0" err="1">
                <a:solidFill>
                  <a:schemeClr val="tx1"/>
                </a:solidFill>
                <a:effectLst/>
                <a:latin typeface="+mn-lt"/>
                <a:ea typeface="+mn-ea"/>
                <a:cs typeface="+mn-cs"/>
              </a:rPr>
              <a:t>transitabilidad</a:t>
            </a:r>
            <a:r>
              <a:rPr lang="es-CO" sz="1200" kern="1200" dirty="0">
                <a:solidFill>
                  <a:schemeClr val="tx1"/>
                </a:solidFill>
                <a:effectLst/>
                <a:latin typeface="+mn-lt"/>
                <a:ea typeface="+mn-ea"/>
                <a:cs typeface="+mn-cs"/>
              </a:rPr>
              <a:t>, doble y lechada asfáltica.</a:t>
            </a:r>
          </a:p>
          <a:p>
            <a:r>
              <a:rPr lang="es-CO" sz="1200" kern="1200" dirty="0">
                <a:solidFill>
                  <a:schemeClr val="tx1"/>
                </a:solidFill>
                <a:effectLst/>
                <a:latin typeface="+mn-lt"/>
                <a:ea typeface="+mn-ea"/>
                <a:cs typeface="+mn-cs"/>
              </a:rPr>
              <a:t>Intervenciones puntuales:</a:t>
            </a:r>
          </a:p>
          <a:p>
            <a:pPr lvl="0"/>
            <a:r>
              <a:rPr lang="es-CO" sz="1200" kern="1200" dirty="0">
                <a:solidFill>
                  <a:schemeClr val="tx1"/>
                </a:solidFill>
                <a:effectLst/>
                <a:latin typeface="+mn-lt"/>
                <a:ea typeface="+mn-ea"/>
                <a:cs typeface="+mn-cs"/>
              </a:rPr>
              <a:t>- Estabilizaciones de taludes</a:t>
            </a:r>
          </a:p>
          <a:p>
            <a:pPr lvl="0"/>
            <a:r>
              <a:rPr lang="es-CO" sz="1200" kern="1200" dirty="0">
                <a:solidFill>
                  <a:schemeClr val="tx1"/>
                </a:solidFill>
                <a:effectLst/>
                <a:latin typeface="+mn-lt"/>
                <a:ea typeface="+mn-ea"/>
                <a:cs typeface="+mn-cs"/>
              </a:rPr>
              <a:t>- Obras de drenaje: (planos de Montejo que nunca pasaron)</a:t>
            </a:r>
          </a:p>
          <a:p>
            <a:pPr lvl="1"/>
            <a:r>
              <a:rPr lang="es-CO" sz="1200" kern="1200" dirty="0">
                <a:solidFill>
                  <a:schemeClr val="tx1"/>
                </a:solidFill>
                <a:effectLst/>
                <a:latin typeface="+mn-lt"/>
                <a:ea typeface="+mn-ea"/>
                <a:cs typeface="+mn-cs"/>
              </a:rPr>
              <a:t>2 box</a:t>
            </a:r>
          </a:p>
          <a:p>
            <a:pPr lvl="1"/>
            <a:r>
              <a:rPr lang="es-CO" sz="1200" kern="1200" dirty="0">
                <a:solidFill>
                  <a:schemeClr val="tx1"/>
                </a:solidFill>
                <a:effectLst/>
                <a:latin typeface="+mn-lt"/>
                <a:ea typeface="+mn-ea"/>
                <a:cs typeface="+mn-cs"/>
              </a:rPr>
              <a:t>3 tipos alcantarillas</a:t>
            </a:r>
          </a:p>
          <a:p>
            <a:pPr lvl="1"/>
            <a:r>
              <a:rPr lang="es-CO" sz="1200" kern="1200" dirty="0">
                <a:solidFill>
                  <a:schemeClr val="tx1"/>
                </a:solidFill>
                <a:effectLst/>
                <a:latin typeface="+mn-lt"/>
                <a:ea typeface="+mn-ea"/>
                <a:cs typeface="+mn-cs"/>
              </a:rPr>
              <a:t>1 paso de agua transversal</a:t>
            </a: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6</a:t>
            </a:fld>
            <a:endParaRPr lang="es-ES"/>
          </a:p>
        </p:txBody>
      </p:sp>
    </p:spTree>
    <p:extLst>
      <p:ext uri="{BB962C8B-B14F-4D97-AF65-F5344CB8AC3E}">
        <p14:creationId xmlns:p14="http://schemas.microsoft.com/office/powerpoint/2010/main" val="3434775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45</a:t>
            </a:fld>
            <a:endParaRPr lang="es-ES"/>
          </a:p>
        </p:txBody>
      </p:sp>
    </p:spTree>
    <p:extLst>
      <p:ext uri="{BB962C8B-B14F-4D97-AF65-F5344CB8AC3E}">
        <p14:creationId xmlns:p14="http://schemas.microsoft.com/office/powerpoint/2010/main" val="1821897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47</a:t>
            </a:fld>
            <a:endParaRPr lang="es-ES"/>
          </a:p>
        </p:txBody>
      </p:sp>
    </p:spTree>
    <p:extLst>
      <p:ext uri="{BB962C8B-B14F-4D97-AF65-F5344CB8AC3E}">
        <p14:creationId xmlns:p14="http://schemas.microsoft.com/office/powerpoint/2010/main" val="414473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7</a:t>
            </a:fld>
            <a:endParaRPr lang="es-ES"/>
          </a:p>
        </p:txBody>
      </p:sp>
    </p:spTree>
    <p:extLst>
      <p:ext uri="{BB962C8B-B14F-4D97-AF65-F5344CB8AC3E}">
        <p14:creationId xmlns:p14="http://schemas.microsoft.com/office/powerpoint/2010/main" val="416333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i="1" kern="1200" dirty="0">
                <a:solidFill>
                  <a:schemeClr val="tx1"/>
                </a:solidFill>
                <a:effectLst/>
                <a:latin typeface="+mn-lt"/>
                <a:ea typeface="+mn-ea"/>
                <a:cs typeface="+mn-cs"/>
              </a:rPr>
              <a:t>Nos enfocamos en vías de tercer orden y por funcionalidad, deben validar, y deben aclarar, solo para vías terciarias, pueden tener más de 150 </a:t>
            </a:r>
            <a:r>
              <a:rPr lang="es-CO" sz="1200" i="1" kern="1200" dirty="0" err="1">
                <a:solidFill>
                  <a:schemeClr val="tx1"/>
                </a:solidFill>
                <a:effectLst/>
                <a:latin typeface="+mn-lt"/>
                <a:ea typeface="+mn-ea"/>
                <a:cs typeface="+mn-cs"/>
              </a:rPr>
              <a:t>veh</a:t>
            </a:r>
            <a:r>
              <a:rPr lang="es-CO" sz="1200" i="1" kern="1200" dirty="0">
                <a:solidFill>
                  <a:schemeClr val="tx1"/>
                </a:solidFill>
                <a:effectLst/>
                <a:latin typeface="+mn-lt"/>
                <a:ea typeface="+mn-ea"/>
                <a:cs typeface="+mn-cs"/>
              </a:rPr>
              <a:t>/día. Eso vale un 20 %, no importa que pasen 700, si la suma de los factores le da la categorización de las vías.</a:t>
            </a:r>
            <a:endParaRPr lang="es-CO" sz="1200" kern="1200" dirty="0">
              <a:solidFill>
                <a:schemeClr val="tx1"/>
              </a:solidFill>
              <a:effectLst/>
              <a:latin typeface="+mn-lt"/>
              <a:ea typeface="+mn-ea"/>
              <a:cs typeface="+mn-cs"/>
            </a:endParaRPr>
          </a:p>
          <a:p>
            <a:r>
              <a:rPr lang="es-CO" sz="1200" i="1" kern="1200" dirty="0">
                <a:solidFill>
                  <a:schemeClr val="tx1"/>
                </a:solidFill>
                <a:effectLst/>
                <a:latin typeface="+mn-lt"/>
                <a:ea typeface="+mn-ea"/>
                <a:cs typeface="+mn-cs"/>
              </a:rPr>
              <a:t>Ámbito de aplicabilidad.</a:t>
            </a:r>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958EA6-E641-4663-BDAC-EEBE2A23F448}" type="slidenum">
              <a:rPr lang="es-ES" smtClean="0"/>
              <a:t>8</a:t>
            </a:fld>
            <a:endParaRPr lang="es-ES"/>
          </a:p>
        </p:txBody>
      </p:sp>
    </p:spTree>
    <p:extLst>
      <p:ext uri="{BB962C8B-B14F-4D97-AF65-F5344CB8AC3E}">
        <p14:creationId xmlns:p14="http://schemas.microsoft.com/office/powerpoint/2010/main" val="396482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La entidad territorial que requiera acceder a recursos del SGR, debe hacer una estructuración del proyecto, y para ello, puede contar con asesoría municipal y local que ofrece la DSGR. El proyecto estructurado puede ser presentado al OCAD municipal, departamental o regional. En caso de ser solicitado a OCAD municipal este es cargado en Platino y no tiene concepto técnico del DNP, ni del </a:t>
            </a:r>
            <a:r>
              <a:rPr lang="es-CO" sz="1200" kern="1200" dirty="0" err="1">
                <a:solidFill>
                  <a:schemeClr val="tx1"/>
                </a:solidFill>
                <a:effectLst/>
                <a:latin typeface="+mn-lt"/>
                <a:ea typeface="+mn-ea"/>
                <a:cs typeface="+mn-cs"/>
              </a:rPr>
              <a:t>MinTransporte</a:t>
            </a:r>
            <a:r>
              <a:rPr lang="es-CO"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Para el caso del OCAD departamental o regional, la secretaría técnica de cada OCAD, se encarga de realizar la generación del BPIN y el cargue del proyecto al SUIFP-SGR.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Cuando el proyecto es tipo, el sectorial del DNP se encarga de dar el concepto técnico. De lo contrario, el concepto técnico es solicitado al Ministerio de transporte.</a:t>
            </a:r>
          </a:p>
        </p:txBody>
      </p:sp>
      <p:sp>
        <p:nvSpPr>
          <p:cNvPr id="4" name="Marcador de número de diapositiva 3"/>
          <p:cNvSpPr>
            <a:spLocks noGrp="1"/>
          </p:cNvSpPr>
          <p:nvPr>
            <p:ph type="sldNum" sz="quarter" idx="5"/>
          </p:nvPr>
        </p:nvSpPr>
        <p:spPr/>
        <p:txBody>
          <a:bodyPr/>
          <a:lstStyle/>
          <a:p>
            <a:fld id="{E9958EA6-E641-4663-BDAC-EEBE2A23F448}" type="slidenum">
              <a:rPr lang="es-ES" smtClean="0"/>
              <a:t>10</a:t>
            </a:fld>
            <a:endParaRPr lang="es-ES"/>
          </a:p>
        </p:txBody>
      </p:sp>
    </p:spTree>
    <p:extLst>
      <p:ext uri="{BB962C8B-B14F-4D97-AF65-F5344CB8AC3E}">
        <p14:creationId xmlns:p14="http://schemas.microsoft.com/office/powerpoint/2010/main" val="2347969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O" sz="1200" kern="1200" dirty="0">
                <a:solidFill>
                  <a:schemeClr val="tx1"/>
                </a:solidFill>
                <a:effectLst/>
                <a:latin typeface="+mn-lt"/>
                <a:ea typeface="+mn-ea"/>
                <a:cs typeface="+mn-cs"/>
              </a:rPr>
              <a:t>Te direcciona la selección de la técnica de solución más costo-efectiva para mejoramiento de vías terciarias,</a:t>
            </a:r>
          </a:p>
          <a:p>
            <a:pPr lvl="0"/>
            <a:r>
              <a:rPr lang="es-CO" sz="1200" kern="1200" dirty="0">
                <a:solidFill>
                  <a:schemeClr val="tx1"/>
                </a:solidFill>
                <a:effectLst/>
                <a:latin typeface="+mn-lt"/>
                <a:ea typeface="+mn-ea"/>
                <a:cs typeface="+mn-cs"/>
              </a:rPr>
              <a:t>La </a:t>
            </a:r>
            <a:r>
              <a:rPr lang="es-CO" sz="1200" kern="1200" dirty="0" err="1">
                <a:solidFill>
                  <a:schemeClr val="tx1"/>
                </a:solidFill>
                <a:effectLst/>
                <a:latin typeface="+mn-lt"/>
                <a:ea typeface="+mn-ea"/>
                <a:cs typeface="+mn-cs"/>
              </a:rPr>
              <a:t>MGA</a:t>
            </a:r>
            <a:r>
              <a:rPr lang="es-CO" sz="1200" kern="1200" dirty="0">
                <a:solidFill>
                  <a:schemeClr val="tx1"/>
                </a:solidFill>
                <a:effectLst/>
                <a:latin typeface="+mn-lt"/>
                <a:ea typeface="+mn-ea"/>
                <a:cs typeface="+mn-cs"/>
              </a:rPr>
              <a:t> de acá, Ahorros en la etapa de </a:t>
            </a:r>
            <a:r>
              <a:rPr lang="es-CO" sz="1200" kern="1200" dirty="0" err="1">
                <a:solidFill>
                  <a:schemeClr val="tx1"/>
                </a:solidFill>
                <a:effectLst/>
                <a:latin typeface="+mn-lt"/>
                <a:ea typeface="+mn-ea"/>
                <a:cs typeface="+mn-cs"/>
              </a:rPr>
              <a:t>pre-inversión</a:t>
            </a:r>
            <a:r>
              <a:rPr lang="es-CO" sz="1200" kern="1200" dirty="0">
                <a:solidFill>
                  <a:schemeClr val="tx1"/>
                </a:solidFill>
                <a:effectLst/>
                <a:latin typeface="+mn-lt"/>
                <a:ea typeface="+mn-ea"/>
                <a:cs typeface="+mn-cs"/>
              </a:rPr>
              <a:t>, debido a que se usa la herramienta. (Estudios de pavimentos)</a:t>
            </a:r>
          </a:p>
          <a:p>
            <a:pPr lvl="0"/>
            <a:r>
              <a:rPr lang="es-CO" sz="1200" kern="1200" dirty="0">
                <a:solidFill>
                  <a:schemeClr val="tx1"/>
                </a:solidFill>
                <a:effectLst/>
                <a:latin typeface="+mn-lt"/>
                <a:ea typeface="+mn-ea"/>
                <a:cs typeface="+mn-cs"/>
              </a:rPr>
              <a:t>Estructuración</a:t>
            </a:r>
          </a:p>
          <a:p>
            <a:pPr lvl="0"/>
            <a:r>
              <a:rPr lang="es-CO" sz="1200" kern="1200" dirty="0">
                <a:solidFill>
                  <a:schemeClr val="tx1"/>
                </a:solidFill>
                <a:effectLst/>
                <a:latin typeface="+mn-lt"/>
                <a:ea typeface="+mn-ea"/>
                <a:cs typeface="+mn-cs"/>
              </a:rPr>
              <a:t>El ahorro de no pasar por regalías en el Ministerio de Transporte.</a:t>
            </a:r>
          </a:p>
          <a:p>
            <a:pPr lvl="0"/>
            <a:r>
              <a:rPr lang="es-CO" sz="1200" kern="1200" dirty="0">
                <a:solidFill>
                  <a:schemeClr val="tx1"/>
                </a:solidFill>
                <a:effectLst/>
                <a:latin typeface="+mn-lt"/>
                <a:ea typeface="+mn-ea"/>
                <a:cs typeface="+mn-cs"/>
              </a:rPr>
              <a:t>Desde que se dice hasta que se aprobación 6 meses, pasa a 2 meses.</a:t>
            </a:r>
          </a:p>
          <a:p>
            <a:pPr lvl="0"/>
            <a:r>
              <a:rPr lang="es-CO" sz="1200" kern="1200" dirty="0">
                <a:solidFill>
                  <a:schemeClr val="tx1"/>
                </a:solidFill>
                <a:effectLst/>
                <a:latin typeface="+mn-lt"/>
                <a:ea typeface="+mn-ea"/>
                <a:cs typeface="+mn-cs"/>
              </a:rPr>
              <a:t>La ventaja es el tiempo de aprobación, facilitar.</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Hay menos riesgo que se devuelva con unos criterios estándar puede tener manos de la subjetividad, por ejemplo, rendimientos de la maquinaria es X. Entre menos entidades hagan la revisión, más rápido se aprueba sin arriesgar la calidad de los estudios.</a:t>
            </a:r>
          </a:p>
          <a:p>
            <a:pPr lvl="0"/>
            <a:endParaRPr lang="es-CO"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958EA6-E641-4663-BDAC-EEBE2A23F448}" type="slidenum">
              <a:rPr lang="es-ES" smtClean="0"/>
              <a:t>11</a:t>
            </a:fld>
            <a:endParaRPr lang="es-ES"/>
          </a:p>
        </p:txBody>
      </p:sp>
    </p:spTree>
    <p:extLst>
      <p:ext uri="{BB962C8B-B14F-4D97-AF65-F5344CB8AC3E}">
        <p14:creationId xmlns:p14="http://schemas.microsoft.com/office/powerpoint/2010/main" val="4266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La idea es poder llevar un fortalecimiento técnico a los municipios alejados, en todo el territorio, que cuenten con un mínimo de condiciones técnicas. En municipios, que no tienen una base técnica para formular un proyecto.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12</a:t>
            </a:fld>
            <a:endParaRPr lang="es-ES"/>
          </a:p>
        </p:txBody>
      </p:sp>
    </p:spTree>
    <p:extLst>
      <p:ext uri="{BB962C8B-B14F-4D97-AF65-F5344CB8AC3E}">
        <p14:creationId xmlns:p14="http://schemas.microsoft.com/office/powerpoint/2010/main" val="144166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Que </a:t>
            </a:r>
            <a:r>
              <a:rPr lang="es-CO" sz="1200" b="1" kern="1200" dirty="0">
                <a:solidFill>
                  <a:schemeClr val="tx1"/>
                </a:solidFill>
                <a:effectLst/>
                <a:latin typeface="+mn-lt"/>
                <a:ea typeface="+mn-ea"/>
                <a:cs typeface="+mn-cs"/>
              </a:rPr>
              <a:t>no es un diseño definitivo,</a:t>
            </a:r>
          </a:p>
          <a:p>
            <a:endParaRPr lang="es-CO" dirty="0"/>
          </a:p>
        </p:txBody>
      </p:sp>
      <p:sp>
        <p:nvSpPr>
          <p:cNvPr id="4" name="Marcador de número de diapositiva 3"/>
          <p:cNvSpPr>
            <a:spLocks noGrp="1"/>
          </p:cNvSpPr>
          <p:nvPr>
            <p:ph type="sldNum" sz="quarter" idx="5"/>
          </p:nvPr>
        </p:nvSpPr>
        <p:spPr/>
        <p:txBody>
          <a:bodyPr/>
          <a:lstStyle/>
          <a:p>
            <a:fld id="{E9958EA6-E641-4663-BDAC-EEBE2A23F448}" type="slidenum">
              <a:rPr lang="es-ES" smtClean="0"/>
              <a:t>13</a:t>
            </a:fld>
            <a:endParaRPr lang="es-ES"/>
          </a:p>
        </p:txBody>
      </p:sp>
    </p:spTree>
    <p:extLst>
      <p:ext uri="{BB962C8B-B14F-4D97-AF65-F5344CB8AC3E}">
        <p14:creationId xmlns:p14="http://schemas.microsoft.com/office/powerpoint/2010/main" val="368632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4" Type="http://schemas.openxmlformats.org/officeDocument/2006/relationships/image" Target="../media/image1.png"/><Relationship Id="rId5" Type="http://schemas.openxmlformats.org/officeDocument/2006/relationships/image" Target="../media/image2.sv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4" Type="http://schemas.openxmlformats.org/officeDocument/2006/relationships/image" Target="../media/image2.png"/><Relationship Id="rId5" Type="http://schemas.openxmlformats.org/officeDocument/2006/relationships/image" Target="../media/image4.svg"/><Relationship Id="rId6" Type="http://schemas.openxmlformats.org/officeDocument/2006/relationships/image" Target="../media/image1.png"/><Relationship Id="rId7" Type="http://schemas.openxmlformats.org/officeDocument/2006/relationships/image" Target="../media/image2.sv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rtada Institucional">
    <p:bg>
      <p:bgPr>
        <a:solidFill>
          <a:schemeClr val="accent1"/>
        </a:solidFill>
        <a:effectLst/>
      </p:bgPr>
    </p:bg>
    <p:spTree>
      <p:nvGrpSpPr>
        <p:cNvPr id="1" name=""/>
        <p:cNvGrpSpPr/>
        <p:nvPr/>
      </p:nvGrpSpPr>
      <p:grpSpPr>
        <a:xfrm>
          <a:off x="0" y="0"/>
          <a:ext cx="0" cy="0"/>
          <a:chOff x="0" y="0"/>
          <a:chExt cx="0" cy="0"/>
        </a:xfrm>
      </p:grpSpPr>
      <p:sp>
        <p:nvSpPr>
          <p:cNvPr id="5" name="Shape 54"/>
          <p:cNvSpPr/>
          <p:nvPr/>
        </p:nvSpPr>
        <p:spPr>
          <a:xfrm rot="5400000">
            <a:off x="6984999" y="1651001"/>
            <a:ext cx="6858001" cy="3556000"/>
          </a:xfrm>
          <a:prstGeom prst="rect">
            <a:avLst/>
          </a:prstGeom>
          <a:solidFill>
            <a:schemeClr val="accent6"/>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7" name="Shape 55"/>
          <p:cNvSpPr txBox="1"/>
          <p:nvPr/>
        </p:nvSpPr>
        <p:spPr>
          <a:xfrm>
            <a:off x="406400" y="6322013"/>
            <a:ext cx="7804150" cy="415458"/>
          </a:xfrm>
          <a:prstGeom prst="rect">
            <a:avLst/>
          </a:prstGeom>
          <a:noFill/>
          <a:ln>
            <a:noFill/>
          </a:ln>
        </p:spPr>
        <p:txBody>
          <a:bodyPr wrap="square" lIns="121900" tIns="121900" rIns="121900" bIns="121900" anchor="ctr" anchorCtr="0">
            <a:spAutoFit/>
          </a:bodyPr>
          <a:lstStyle/>
          <a:p>
            <a:pPr algn="ctr"/>
            <a:r>
              <a:rPr lang="es-CO" sz="1000" dirty="0">
                <a:solidFill>
                  <a:schemeClr val="bg1"/>
                </a:solidFill>
              </a:rPr>
              <a:t>Esta presentación es propiedad intelectual controlada y producida por el Departamento Nacional de Planeación</a:t>
            </a:r>
            <a:endParaRPr lang="x-none" sz="1000" dirty="0">
              <a:solidFill>
                <a:schemeClr val="bg1"/>
              </a:solidFill>
            </a:endParaRPr>
          </a:p>
        </p:txBody>
      </p:sp>
      <p:pic>
        <p:nvPicPr>
          <p:cNvPr id="4" name="Graphic 3">
            <a:extLst>
              <a:ext uri="{FF2B5EF4-FFF2-40B4-BE49-F238E27FC236}">
                <a16:creationId xmlns:a16="http://schemas.microsoft.com/office/drawing/2014/main" xmlns="" id="{8261D974-4917-4898-B3B0-6A8ECFEEB73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05425" y="2873375"/>
            <a:ext cx="6327946" cy="1111249"/>
          </a:xfrm>
          <a:prstGeom prst="rect">
            <a:avLst/>
          </a:prstGeom>
        </p:spPr>
      </p:pic>
      <p:sp>
        <p:nvSpPr>
          <p:cNvPr id="6" name="Shape 54">
            <a:extLst>
              <a:ext uri="{FF2B5EF4-FFF2-40B4-BE49-F238E27FC236}">
                <a16:creationId xmlns:a16="http://schemas.microsoft.com/office/drawing/2014/main" xmlns="" id="{8230B0EB-58AA-484E-9465-69A33E1865E2}"/>
              </a:ext>
            </a:extLst>
          </p:cNvPr>
          <p:cNvSpPr/>
          <p:nvPr/>
        </p:nvSpPr>
        <p:spPr>
          <a:xfrm rot="5400000">
            <a:off x="6984999" y="1651001"/>
            <a:ext cx="6858001" cy="3556000"/>
          </a:xfrm>
          <a:prstGeom prst="rect">
            <a:avLst/>
          </a:prstGeom>
          <a:solidFill>
            <a:schemeClr val="accent6"/>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8" name="Shape 55">
            <a:extLst>
              <a:ext uri="{FF2B5EF4-FFF2-40B4-BE49-F238E27FC236}">
                <a16:creationId xmlns:a16="http://schemas.microsoft.com/office/drawing/2014/main" xmlns="" id="{0D3D41AC-CE21-40BD-928E-00029066B3C9}"/>
              </a:ext>
            </a:extLst>
          </p:cNvPr>
          <p:cNvSpPr txBox="1"/>
          <p:nvPr/>
        </p:nvSpPr>
        <p:spPr>
          <a:xfrm>
            <a:off x="406400" y="6322013"/>
            <a:ext cx="7804150" cy="415458"/>
          </a:xfrm>
          <a:prstGeom prst="rect">
            <a:avLst/>
          </a:prstGeom>
          <a:noFill/>
          <a:ln>
            <a:noFill/>
          </a:ln>
        </p:spPr>
        <p:txBody>
          <a:bodyPr wrap="square" lIns="121900" tIns="121900" rIns="121900" bIns="121900" anchor="ctr" anchorCtr="0">
            <a:spAutoFit/>
          </a:bodyPr>
          <a:lstStyle/>
          <a:p>
            <a:pPr algn="ctr"/>
            <a:r>
              <a:rPr lang="es-CO" sz="1000" dirty="0">
                <a:solidFill>
                  <a:schemeClr val="bg1"/>
                </a:solidFill>
              </a:rPr>
              <a:t>Esta presentación es propiedad intelectual controlada y producida por el Departamento Nacional de Planeación</a:t>
            </a:r>
            <a:endParaRPr lang="x-none" sz="1000" dirty="0">
              <a:solidFill>
                <a:schemeClr val="bg1"/>
              </a:solidFill>
            </a:endParaRPr>
          </a:p>
        </p:txBody>
      </p:sp>
      <p:pic>
        <p:nvPicPr>
          <p:cNvPr id="9" name="Graphic 8">
            <a:extLst>
              <a:ext uri="{FF2B5EF4-FFF2-40B4-BE49-F238E27FC236}">
                <a16:creationId xmlns:a16="http://schemas.microsoft.com/office/drawing/2014/main" xmlns="" id="{4E092401-9920-48FB-9686-45614E04E0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05425" y="2873375"/>
            <a:ext cx="6327946" cy="1111249"/>
          </a:xfrm>
          <a:prstGeom prst="rect">
            <a:avLst/>
          </a:prstGeom>
        </p:spPr>
      </p:pic>
    </p:spTree>
    <p:extLst>
      <p:ext uri="{BB962C8B-B14F-4D97-AF65-F5344CB8AC3E}">
        <p14:creationId xmlns:p14="http://schemas.microsoft.com/office/powerpoint/2010/main" val="314954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ido - Tabla">
    <p:bg>
      <p:bgPr>
        <a:solidFill>
          <a:schemeClr val="bg1"/>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xmlns="" id="{573D63A0-B3C4-4AA6-881C-BAE716D379BC}"/>
              </a:ext>
            </a:extLst>
          </p:cNvPr>
          <p:cNvSpPr>
            <a:spLocks noGrp="1"/>
          </p:cNvSpPr>
          <p:nvPr>
            <p:ph type="tbl" sz="quarter" idx="13" hasCustomPrompt="1"/>
          </p:nvPr>
        </p:nvSpPr>
        <p:spPr>
          <a:xfrm>
            <a:off x="1909580" y="2301764"/>
            <a:ext cx="8372840" cy="3955709"/>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6" name="Title 14">
            <a:extLst>
              <a:ext uri="{FF2B5EF4-FFF2-40B4-BE49-F238E27FC236}">
                <a16:creationId xmlns:a16="http://schemas.microsoft.com/office/drawing/2014/main" xmlns="" id="{D861DA6D-92BD-4E1D-97B8-E729A5EED155}"/>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7" name="Text Placeholder 17">
            <a:extLst>
              <a:ext uri="{FF2B5EF4-FFF2-40B4-BE49-F238E27FC236}">
                <a16:creationId xmlns:a16="http://schemas.microsoft.com/office/drawing/2014/main" xmlns="" id="{37FDA873-0D51-495D-A585-E6B9743585B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8" name="Text Placeholder 19">
            <a:extLst>
              <a:ext uri="{FF2B5EF4-FFF2-40B4-BE49-F238E27FC236}">
                <a16:creationId xmlns:a16="http://schemas.microsoft.com/office/drawing/2014/main" xmlns="" id="{502472C7-1D72-4660-8811-26E690F2C5F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19" name="Text Placeholder 10">
            <a:extLst>
              <a:ext uri="{FF2B5EF4-FFF2-40B4-BE49-F238E27FC236}">
                <a16:creationId xmlns:a16="http://schemas.microsoft.com/office/drawing/2014/main" xmlns="" id="{3A1E9B01-EB78-4A55-A8B8-C87A1018BF2E}"/>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3" name="TextBox 22">
            <a:extLst>
              <a:ext uri="{FF2B5EF4-FFF2-40B4-BE49-F238E27FC236}">
                <a16:creationId xmlns:a16="http://schemas.microsoft.com/office/drawing/2014/main" xmlns="" id="{205656A1-8E47-48C3-ACE9-376FAF41517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8" name="TextBox 7">
            <a:extLst>
              <a:ext uri="{FF2B5EF4-FFF2-40B4-BE49-F238E27FC236}">
                <a16:creationId xmlns:a16="http://schemas.microsoft.com/office/drawing/2014/main" xmlns="" id="{E2A1E40D-FD64-466B-A0E0-1A28FF5F8074}"/>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23792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ido - Texto y Gráfic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29B7A07-02CF-4788-AAE6-ABB457979BBD}"/>
              </a:ext>
            </a:extLst>
          </p:cNvPr>
          <p:cNvSpPr>
            <a:spLocks noGrp="1"/>
          </p:cNvSpPr>
          <p:nvPr>
            <p:ph type="body" sz="quarter" idx="12" hasCustomPrompt="1"/>
          </p:nvPr>
        </p:nvSpPr>
        <p:spPr>
          <a:xfrm>
            <a:off x="6475846" y="2638718"/>
            <a:ext cx="4791074" cy="3124200"/>
          </a:xfrm>
          <a:prstGeom prst="rect">
            <a:avLst/>
          </a:prstGeom>
        </p:spPr>
        <p:txBody>
          <a:bodyPr anchor="ctr">
            <a:normAutofit/>
          </a:bodyPr>
          <a:lstStyle>
            <a:lvl1pPr marL="0" indent="0" algn="ctr">
              <a:lnSpc>
                <a:spcPct val="100000"/>
              </a:lnSpc>
              <a:spcBef>
                <a:spcPts val="600"/>
              </a:spcBef>
              <a:buFont typeface="Arial" panose="020B0604020202020204" pitchFamily="34" charset="0"/>
              <a:buNone/>
              <a:defRPr sz="180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Texto corto en tamaño mínimo de 18 puntos negro.</a:t>
            </a:r>
          </a:p>
        </p:txBody>
      </p:sp>
      <p:sp>
        <p:nvSpPr>
          <p:cNvPr id="4" name="Chart Placeholder 3">
            <a:extLst>
              <a:ext uri="{FF2B5EF4-FFF2-40B4-BE49-F238E27FC236}">
                <a16:creationId xmlns:a16="http://schemas.microsoft.com/office/drawing/2014/main" xmlns="" id="{F80955C4-FC34-4E86-A3C3-809D890A2766}"/>
              </a:ext>
            </a:extLst>
          </p:cNvPr>
          <p:cNvSpPr>
            <a:spLocks noGrp="1"/>
          </p:cNvSpPr>
          <p:nvPr>
            <p:ph type="chart" sz="quarter" idx="13" hasCustomPrompt="1"/>
          </p:nvPr>
        </p:nvSpPr>
        <p:spPr>
          <a:xfrm>
            <a:off x="925081" y="2259444"/>
            <a:ext cx="5336020" cy="3882748"/>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17" name="Title 14">
            <a:extLst>
              <a:ext uri="{FF2B5EF4-FFF2-40B4-BE49-F238E27FC236}">
                <a16:creationId xmlns:a16="http://schemas.microsoft.com/office/drawing/2014/main" xmlns="" id="{EDC6F7D6-9AD8-4DB4-BE57-E217C156D5C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a:extLst>
              <a:ext uri="{FF2B5EF4-FFF2-40B4-BE49-F238E27FC236}">
                <a16:creationId xmlns:a16="http://schemas.microsoft.com/office/drawing/2014/main" xmlns="" id="{020DD03A-4C03-4B3C-A493-9E670FAC418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9" name="Text Placeholder 19">
            <a:extLst>
              <a:ext uri="{FF2B5EF4-FFF2-40B4-BE49-F238E27FC236}">
                <a16:creationId xmlns:a16="http://schemas.microsoft.com/office/drawing/2014/main" xmlns="" id="{B5170861-91C6-4124-AD9A-E59C2434F09C}"/>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3" name="Text Placeholder 10">
            <a:extLst>
              <a:ext uri="{FF2B5EF4-FFF2-40B4-BE49-F238E27FC236}">
                <a16:creationId xmlns:a16="http://schemas.microsoft.com/office/drawing/2014/main" xmlns="" id="{FD972314-56B5-4723-A35C-7CCA0E0B61F8}"/>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F590A612-DFD6-44DB-8CC9-60AB60798D3B}"/>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9" name="TextBox 8">
            <a:extLst>
              <a:ext uri="{FF2B5EF4-FFF2-40B4-BE49-F238E27FC236}">
                <a16:creationId xmlns:a16="http://schemas.microsoft.com/office/drawing/2014/main" xmlns="" id="{1A79232C-3855-4FCF-8E7F-BC4552A1F4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23394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ido - Viñetas y Gráfic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29B7A07-02CF-4788-AAE6-ABB457979BBD}"/>
              </a:ext>
            </a:extLst>
          </p:cNvPr>
          <p:cNvSpPr>
            <a:spLocks noGrp="1"/>
          </p:cNvSpPr>
          <p:nvPr>
            <p:ph type="body" sz="quarter" idx="12" hasCustomPrompt="1"/>
          </p:nvPr>
        </p:nvSpPr>
        <p:spPr>
          <a:xfrm>
            <a:off x="6475846" y="2638718"/>
            <a:ext cx="4791073" cy="3124200"/>
          </a:xfrm>
          <a:prstGeom prst="rect">
            <a:avLst/>
          </a:prstGeom>
        </p:spPr>
        <p:txBody>
          <a:bodyPr anchor="ctr">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7" name="Title 14">
            <a:extLst>
              <a:ext uri="{FF2B5EF4-FFF2-40B4-BE49-F238E27FC236}">
                <a16:creationId xmlns:a16="http://schemas.microsoft.com/office/drawing/2014/main" xmlns="" id="{6EC00B9A-A9A2-4304-92E7-1E3EC43D694E}"/>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a:extLst>
              <a:ext uri="{FF2B5EF4-FFF2-40B4-BE49-F238E27FC236}">
                <a16:creationId xmlns:a16="http://schemas.microsoft.com/office/drawing/2014/main" xmlns="" id="{1C3EDCD0-197B-45E6-81F8-32052C99F3C1}"/>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9" name="Text Placeholder 19">
            <a:extLst>
              <a:ext uri="{FF2B5EF4-FFF2-40B4-BE49-F238E27FC236}">
                <a16:creationId xmlns:a16="http://schemas.microsoft.com/office/drawing/2014/main" xmlns="" id="{61B17EB2-F4F8-4CB6-9C2B-11594EA6EA5F}"/>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3" name="Text Placeholder 10">
            <a:extLst>
              <a:ext uri="{FF2B5EF4-FFF2-40B4-BE49-F238E27FC236}">
                <a16:creationId xmlns:a16="http://schemas.microsoft.com/office/drawing/2014/main" xmlns="" id="{DEA7AC37-1E18-4AB2-95A5-643D1E235DDE}"/>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1D4197D9-EF97-4209-AFE5-85F20288FEF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26" name="Chart Placeholder 3">
            <a:extLst>
              <a:ext uri="{FF2B5EF4-FFF2-40B4-BE49-F238E27FC236}">
                <a16:creationId xmlns:a16="http://schemas.microsoft.com/office/drawing/2014/main" xmlns="" id="{28F1F993-3C0C-4B3B-9921-F2A80C4981AA}"/>
              </a:ext>
            </a:extLst>
          </p:cNvPr>
          <p:cNvSpPr>
            <a:spLocks noGrp="1"/>
          </p:cNvSpPr>
          <p:nvPr>
            <p:ph type="chart" sz="quarter" idx="13" hasCustomPrompt="1"/>
          </p:nvPr>
        </p:nvSpPr>
        <p:spPr>
          <a:xfrm>
            <a:off x="925081" y="2259444"/>
            <a:ext cx="5336020" cy="3882748"/>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9" name="TextBox 8">
            <a:extLst>
              <a:ext uri="{FF2B5EF4-FFF2-40B4-BE49-F238E27FC236}">
                <a16:creationId xmlns:a16="http://schemas.microsoft.com/office/drawing/2014/main" xmlns="" id="{D1F523E6-BD45-4BFA-A71A-55EA7BFF763D}"/>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216041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ido - Texto y Tabla">
    <p:bg>
      <p:bgPr>
        <a:solidFill>
          <a:schemeClr val="bg1"/>
        </a:solid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xmlns="" id="{573D63A0-B3C4-4AA6-881C-BAE716D379BC}"/>
              </a:ext>
            </a:extLst>
          </p:cNvPr>
          <p:cNvSpPr>
            <a:spLocks noGrp="1"/>
          </p:cNvSpPr>
          <p:nvPr>
            <p:ph type="tbl" sz="quarter" idx="13" hasCustomPrompt="1"/>
          </p:nvPr>
        </p:nvSpPr>
        <p:spPr>
          <a:xfrm>
            <a:off x="925080" y="2259444"/>
            <a:ext cx="5336020" cy="3882748"/>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8" name="Title 14">
            <a:extLst>
              <a:ext uri="{FF2B5EF4-FFF2-40B4-BE49-F238E27FC236}">
                <a16:creationId xmlns:a16="http://schemas.microsoft.com/office/drawing/2014/main" xmlns="" id="{E90DFF73-E0F8-461B-AF03-5C0BB897DB3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1B93B9B5-98A9-4336-9F78-E39DE7167221}"/>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2" name="Text Placeholder 19">
            <a:extLst>
              <a:ext uri="{FF2B5EF4-FFF2-40B4-BE49-F238E27FC236}">
                <a16:creationId xmlns:a16="http://schemas.microsoft.com/office/drawing/2014/main" xmlns="" id="{9ECD3C70-E2BB-4850-8D45-E4B456A9D37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3" name="Text Placeholder 10">
            <a:extLst>
              <a:ext uri="{FF2B5EF4-FFF2-40B4-BE49-F238E27FC236}">
                <a16:creationId xmlns:a16="http://schemas.microsoft.com/office/drawing/2014/main" xmlns="" id="{5C360BCA-3B37-4322-B7D3-9AA942C9198C}"/>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EDE9633F-E346-481F-9032-F73693AC0CFB}"/>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25" name="Text Placeholder 4">
            <a:extLst>
              <a:ext uri="{FF2B5EF4-FFF2-40B4-BE49-F238E27FC236}">
                <a16:creationId xmlns:a16="http://schemas.microsoft.com/office/drawing/2014/main" xmlns="" id="{CA56FE95-93C7-4A51-9F66-75D544CF248E}"/>
              </a:ext>
            </a:extLst>
          </p:cNvPr>
          <p:cNvSpPr>
            <a:spLocks noGrp="1"/>
          </p:cNvSpPr>
          <p:nvPr>
            <p:ph type="body" sz="quarter" idx="12" hasCustomPrompt="1"/>
          </p:nvPr>
        </p:nvSpPr>
        <p:spPr>
          <a:xfrm>
            <a:off x="6475846" y="2638718"/>
            <a:ext cx="4791074" cy="3124200"/>
          </a:xfrm>
          <a:prstGeom prst="rect">
            <a:avLst/>
          </a:prstGeom>
        </p:spPr>
        <p:txBody>
          <a:bodyPr anchor="ctr">
            <a:normAutofit/>
          </a:bodyPr>
          <a:lstStyle>
            <a:lvl1pPr marL="0" indent="0" algn="ctr">
              <a:lnSpc>
                <a:spcPct val="100000"/>
              </a:lnSpc>
              <a:spcBef>
                <a:spcPts val="600"/>
              </a:spcBef>
              <a:buFont typeface="Arial" panose="020B0604020202020204" pitchFamily="34" charset="0"/>
              <a:buNone/>
              <a:defRPr sz="180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Texto corto en tamaño mínimo de 18 puntos negro.</a:t>
            </a:r>
          </a:p>
        </p:txBody>
      </p:sp>
      <p:sp>
        <p:nvSpPr>
          <p:cNvPr id="9" name="TextBox 8">
            <a:extLst>
              <a:ext uri="{FF2B5EF4-FFF2-40B4-BE49-F238E27FC236}">
                <a16:creationId xmlns:a16="http://schemas.microsoft.com/office/drawing/2014/main" xmlns="" id="{CDC57616-4479-4B60-9F6E-9BCD35FAC535}"/>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12998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ido - Viñetas y Tabla">
    <p:bg>
      <p:bgPr>
        <a:solidFill>
          <a:schemeClr val="bg1"/>
        </a:solidFill>
        <a:effectLst/>
      </p:bgPr>
    </p:bg>
    <p:spTree>
      <p:nvGrpSpPr>
        <p:cNvPr id="1" name=""/>
        <p:cNvGrpSpPr/>
        <p:nvPr/>
      </p:nvGrpSpPr>
      <p:grpSpPr>
        <a:xfrm>
          <a:off x="0" y="0"/>
          <a:ext cx="0" cy="0"/>
          <a:chOff x="0" y="0"/>
          <a:chExt cx="0" cy="0"/>
        </a:xfrm>
      </p:grpSpPr>
      <p:sp>
        <p:nvSpPr>
          <p:cNvPr id="17" name="Table Placeholder 2">
            <a:extLst>
              <a:ext uri="{FF2B5EF4-FFF2-40B4-BE49-F238E27FC236}">
                <a16:creationId xmlns:a16="http://schemas.microsoft.com/office/drawing/2014/main" xmlns="" id="{8203DFA6-0CB8-4A3D-8CE3-265AB1EF339B}"/>
              </a:ext>
            </a:extLst>
          </p:cNvPr>
          <p:cNvSpPr>
            <a:spLocks noGrp="1"/>
          </p:cNvSpPr>
          <p:nvPr>
            <p:ph type="tbl" sz="quarter" idx="13" hasCustomPrompt="1"/>
          </p:nvPr>
        </p:nvSpPr>
        <p:spPr>
          <a:xfrm>
            <a:off x="925080" y="2259444"/>
            <a:ext cx="5336020" cy="3882748"/>
          </a:xfrm>
          <a:prstGeom prst="rect">
            <a:avLst/>
          </a:prstGeom>
        </p:spPr>
        <p:txBody>
          <a:bodyPr/>
          <a:lstStyle>
            <a:lvl1pPr marL="0" indent="0" algn="ctr">
              <a:buNone/>
              <a:defRPr>
                <a:latin typeface="Work Sans" panose="00000500000000000000" pitchFamily="2" charset="0"/>
              </a:defRPr>
            </a:lvl1pPr>
          </a:lstStyle>
          <a:p>
            <a:r>
              <a:rPr lang="es-CO" dirty="0"/>
              <a:t>CLICK EN EL ÍCONO PARA INSERTAR TABLA con celdas a 18 puntos mínimo y color negro</a:t>
            </a:r>
          </a:p>
        </p:txBody>
      </p:sp>
      <p:sp>
        <p:nvSpPr>
          <p:cNvPr id="18" name="Title 14">
            <a:extLst>
              <a:ext uri="{FF2B5EF4-FFF2-40B4-BE49-F238E27FC236}">
                <a16:creationId xmlns:a16="http://schemas.microsoft.com/office/drawing/2014/main" xmlns="" id="{5B48B724-9280-4067-958D-0F7EF2524F2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C4DED190-8C82-48CA-86DD-EE1BA4032617}"/>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3" name="Text Placeholder 19">
            <a:extLst>
              <a:ext uri="{FF2B5EF4-FFF2-40B4-BE49-F238E27FC236}">
                <a16:creationId xmlns:a16="http://schemas.microsoft.com/office/drawing/2014/main" xmlns="" id="{8EC853C5-D1C3-4D32-83D4-83D614F5829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4" name="Text Placeholder 10">
            <a:extLst>
              <a:ext uri="{FF2B5EF4-FFF2-40B4-BE49-F238E27FC236}">
                <a16:creationId xmlns:a16="http://schemas.microsoft.com/office/drawing/2014/main" xmlns="" id="{50406B42-3C2A-4815-9394-AA734B49B9C6}"/>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5" name="TextBox 24">
            <a:extLst>
              <a:ext uri="{FF2B5EF4-FFF2-40B4-BE49-F238E27FC236}">
                <a16:creationId xmlns:a16="http://schemas.microsoft.com/office/drawing/2014/main" xmlns="" id="{3E569F77-0D22-4E38-B7A5-E55A5CCA5F38}"/>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26" name="Text Placeholder 4">
            <a:extLst>
              <a:ext uri="{FF2B5EF4-FFF2-40B4-BE49-F238E27FC236}">
                <a16:creationId xmlns:a16="http://schemas.microsoft.com/office/drawing/2014/main" xmlns="" id="{495CC00C-A239-45D6-A9DC-0FE0D717AF85}"/>
              </a:ext>
            </a:extLst>
          </p:cNvPr>
          <p:cNvSpPr>
            <a:spLocks noGrp="1"/>
          </p:cNvSpPr>
          <p:nvPr>
            <p:ph type="body" sz="quarter" idx="12" hasCustomPrompt="1"/>
          </p:nvPr>
        </p:nvSpPr>
        <p:spPr>
          <a:xfrm>
            <a:off x="6475846" y="2638718"/>
            <a:ext cx="4791073" cy="3124200"/>
          </a:xfrm>
          <a:prstGeom prst="rect">
            <a:avLst/>
          </a:prstGeom>
        </p:spPr>
        <p:txBody>
          <a:bodyPr anchor="ctr">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9" name="TextBox 8">
            <a:extLst>
              <a:ext uri="{FF2B5EF4-FFF2-40B4-BE49-F238E27FC236}">
                <a16:creationId xmlns:a16="http://schemas.microsoft.com/office/drawing/2014/main" xmlns="" id="{56CA6ABB-068A-41A2-8B0E-3D09BE40A755}"/>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42636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ido - Metas / Objetivos">
    <p:bg>
      <p:bgPr>
        <a:solidFill>
          <a:schemeClr val="accent6"/>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xmlns="" id="{C50A1336-DDDF-45BC-9071-8C1F88754F06}"/>
              </a:ext>
            </a:extLst>
          </p:cNvPr>
          <p:cNvSpPr>
            <a:spLocks noGrp="1"/>
          </p:cNvSpPr>
          <p:nvPr>
            <p:ph type="body" sz="quarter" idx="13" hasCustomPrompt="1"/>
          </p:nvPr>
        </p:nvSpPr>
        <p:spPr>
          <a:xfrm>
            <a:off x="1032741" y="2810860"/>
            <a:ext cx="6104659" cy="2046695"/>
          </a:xfrm>
          <a:prstGeom prst="rect">
            <a:avLst/>
          </a:prstGeom>
        </p:spPr>
        <p:txBody>
          <a:bodyPr anchor="ctr">
            <a:normAutofit/>
          </a:bodyPr>
          <a:lstStyle>
            <a:lvl1pPr marL="285750" indent="-285750">
              <a:lnSpc>
                <a:spcPct val="100000"/>
              </a:lnSpc>
              <a:spcBef>
                <a:spcPts val="600"/>
              </a:spcBef>
              <a:buClr>
                <a:schemeClr val="tx2"/>
              </a:buClr>
              <a:buFont typeface="Arial" panose="020B0604020202020204" pitchFamily="34" charset="0"/>
              <a:buChar char="•"/>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9"/>
            <a:ext cx="8293335" cy="477992"/>
          </a:xfrm>
          <a:prstGeom prst="rect">
            <a:avLst/>
          </a:prstGeom>
        </p:spPr>
        <p:txBody>
          <a:bodyPr anchor="t">
            <a:noAutofit/>
          </a:bodyPr>
          <a:lstStyle>
            <a:lvl1pPr>
              <a:lnSpc>
                <a:spcPct val="90000"/>
              </a:lnSpc>
              <a:defRPr sz="28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7" y="1305986"/>
            <a:ext cx="8293898"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1" name="Text Placeholder 10">
            <a:extLst>
              <a:ext uri="{FF2B5EF4-FFF2-40B4-BE49-F238E27FC236}">
                <a16:creationId xmlns:a16="http://schemas.microsoft.com/office/drawing/2014/main" xmlns="" id="{78632D96-7E0C-45DA-A2E5-1C0997C551FA}"/>
              </a:ext>
            </a:extLst>
          </p:cNvPr>
          <p:cNvSpPr>
            <a:spLocks noGrp="1"/>
          </p:cNvSpPr>
          <p:nvPr>
            <p:ph type="body" sz="quarter" idx="15" hasCustomPrompt="1"/>
          </p:nvPr>
        </p:nvSpPr>
        <p:spPr>
          <a:xfrm>
            <a:off x="473076" y="234950"/>
            <a:ext cx="7647554"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8223250"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9" name="Shape 54">
            <a:extLst>
              <a:ext uri="{FF2B5EF4-FFF2-40B4-BE49-F238E27FC236}">
                <a16:creationId xmlns:a16="http://schemas.microsoft.com/office/drawing/2014/main" xmlns="" id="{E171B84A-FB40-4C31-A14B-B34CB078E8D9}"/>
              </a:ext>
            </a:extLst>
          </p:cNvPr>
          <p:cNvSpPr/>
          <p:nvPr/>
        </p:nvSpPr>
        <p:spPr>
          <a:xfrm rot="5400000">
            <a:off x="7064374" y="1730381"/>
            <a:ext cx="6858001" cy="3397250"/>
          </a:xfrm>
          <a:prstGeom prst="rect">
            <a:avLst/>
          </a:prstGeom>
          <a:solidFill>
            <a:schemeClr val="accent1"/>
          </a:solidFill>
          <a:ln>
            <a:noFill/>
          </a:ln>
        </p:spPr>
        <p:txBody>
          <a:bodyPr lIns="121900" tIns="121900" rIns="121900" bIns="121900" anchor="ctr" anchorCtr="0">
            <a:noAutofit/>
          </a:bodyPr>
          <a:lstStyle/>
          <a:p>
            <a:endParaRPr sz="2400" dirty="0">
              <a:latin typeface="Work Sans" panose="00000500000000000000" pitchFamily="2" charset="0"/>
            </a:endParaRPr>
          </a:p>
        </p:txBody>
      </p:sp>
      <p:sp>
        <p:nvSpPr>
          <p:cNvPr id="12" name="Text Placeholder 17">
            <a:extLst>
              <a:ext uri="{FF2B5EF4-FFF2-40B4-BE49-F238E27FC236}">
                <a16:creationId xmlns:a16="http://schemas.microsoft.com/office/drawing/2014/main" xmlns="" id="{05BD02C8-0DDF-4E9D-98B3-EA2835A46DDD}"/>
              </a:ext>
            </a:extLst>
          </p:cNvPr>
          <p:cNvSpPr>
            <a:spLocks noGrp="1"/>
          </p:cNvSpPr>
          <p:nvPr>
            <p:ph type="body" sz="quarter" idx="16" hasCustomPrompt="1"/>
          </p:nvPr>
        </p:nvSpPr>
        <p:spPr>
          <a:xfrm>
            <a:off x="8969905" y="194180"/>
            <a:ext cx="3060169" cy="360939"/>
          </a:xfrm>
          <a:prstGeom prst="rect">
            <a:avLst/>
          </a:prstGeom>
        </p:spPr>
        <p:txBody>
          <a:bodyPr>
            <a:noAutofit/>
          </a:bodyPr>
          <a:lstStyle>
            <a:lvl1pPr marL="0" indent="0" algn="ctr">
              <a:buNone/>
              <a:defRPr sz="1800" b="0">
                <a:solidFill>
                  <a:schemeClr val="bg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Conceptos paralelos</a:t>
            </a:r>
          </a:p>
        </p:txBody>
      </p:sp>
      <p:sp>
        <p:nvSpPr>
          <p:cNvPr id="13" name="Text Placeholder 4">
            <a:extLst>
              <a:ext uri="{FF2B5EF4-FFF2-40B4-BE49-F238E27FC236}">
                <a16:creationId xmlns:a16="http://schemas.microsoft.com/office/drawing/2014/main" xmlns="" id="{B07512AE-24C1-4C7B-B320-D13689B3EFBE}"/>
              </a:ext>
            </a:extLst>
          </p:cNvPr>
          <p:cNvSpPr>
            <a:spLocks noGrp="1"/>
          </p:cNvSpPr>
          <p:nvPr>
            <p:ph type="body" sz="quarter" idx="17" hasCustomPrompt="1"/>
          </p:nvPr>
        </p:nvSpPr>
        <p:spPr>
          <a:xfrm>
            <a:off x="8969905" y="703110"/>
            <a:ext cx="3060169" cy="5970338"/>
          </a:xfrm>
          <a:prstGeom prst="rect">
            <a:avLst/>
          </a:prstGeom>
        </p:spPr>
        <p:txBody>
          <a:bodyPr anchor="t">
            <a:normAutofit/>
          </a:bodyPr>
          <a:lstStyle>
            <a:lvl1pPr marL="180000" indent="-180000">
              <a:lnSpc>
                <a:spcPct val="100000"/>
              </a:lnSpc>
              <a:spcBef>
                <a:spcPts val="1200"/>
              </a:spcBef>
              <a:buClr>
                <a:schemeClr val="bg1"/>
              </a:buClr>
              <a:buFont typeface="Arial" panose="020B0604020202020204" pitchFamily="34" charset="0"/>
              <a:buChar char="•"/>
              <a:defRPr sz="1400">
                <a:solidFill>
                  <a:schemeClr val="bg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14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1" name="TextBox 10">
            <a:extLst>
              <a:ext uri="{FF2B5EF4-FFF2-40B4-BE49-F238E27FC236}">
                <a16:creationId xmlns:a16="http://schemas.microsoft.com/office/drawing/2014/main" xmlns="" id="{D9328121-F1F4-4A67-906C-790DDBBB7EB1}"/>
              </a:ext>
            </a:extLst>
          </p:cNvPr>
          <p:cNvSpPr txBox="1"/>
          <p:nvPr/>
        </p:nvSpPr>
        <p:spPr>
          <a:xfrm>
            <a:off x="8223250"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14" name="Shape 54">
            <a:extLst>
              <a:ext uri="{FF2B5EF4-FFF2-40B4-BE49-F238E27FC236}">
                <a16:creationId xmlns:a16="http://schemas.microsoft.com/office/drawing/2014/main" xmlns="" id="{14DFE4AC-CB0E-4852-81AD-A2D9F2601E94}"/>
              </a:ext>
            </a:extLst>
          </p:cNvPr>
          <p:cNvSpPr/>
          <p:nvPr/>
        </p:nvSpPr>
        <p:spPr>
          <a:xfrm rot="5400000">
            <a:off x="7064374" y="1730381"/>
            <a:ext cx="6858001" cy="3397250"/>
          </a:xfrm>
          <a:prstGeom prst="rect">
            <a:avLst/>
          </a:prstGeom>
          <a:solidFill>
            <a:schemeClr val="accent1"/>
          </a:solidFill>
          <a:ln>
            <a:noFill/>
          </a:ln>
        </p:spPr>
        <p:txBody>
          <a:bodyPr lIns="121900" tIns="121900" rIns="121900" bIns="121900" anchor="ctr" anchorCtr="0">
            <a:noAutofit/>
          </a:bodyPr>
          <a:lstStyle/>
          <a:p>
            <a:endParaRPr sz="2400" dirty="0">
              <a:latin typeface="Work Sans" panose="00000500000000000000" pitchFamily="2" charset="0"/>
            </a:endParaRPr>
          </a:p>
        </p:txBody>
      </p:sp>
    </p:spTree>
    <p:extLst>
      <p:ext uri="{BB962C8B-B14F-4D97-AF65-F5344CB8AC3E}">
        <p14:creationId xmlns:p14="http://schemas.microsoft.com/office/powerpoint/2010/main" val="355887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ido - Comparación 1">
    <p:bg>
      <p:bgPr>
        <a:solidFill>
          <a:schemeClr val="accent6"/>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0CF9560-1BBB-4642-AE1D-30E57BC8E24E}"/>
              </a:ext>
            </a:extLst>
          </p:cNvPr>
          <p:cNvSpPr>
            <a:spLocks noGrp="1"/>
          </p:cNvSpPr>
          <p:nvPr>
            <p:ph type="body" sz="quarter" idx="12" hasCustomPrompt="1"/>
          </p:nvPr>
        </p:nvSpPr>
        <p:spPr>
          <a:xfrm>
            <a:off x="6232272" y="2206014"/>
            <a:ext cx="4973679" cy="577850"/>
          </a:xfrm>
          <a:prstGeom prst="rect">
            <a:avLst/>
          </a:prstGeom>
          <a:solidFill>
            <a:schemeClr val="accent2"/>
          </a:solidFill>
        </p:spPr>
        <p:txBody>
          <a:bodyPr anchor="ctr">
            <a:normAutofit/>
          </a:bodyPr>
          <a:lstStyle>
            <a:lvl1pPr marL="0" indent="0" algn="ctr">
              <a:lnSpc>
                <a:spcPct val="100000"/>
              </a:lnSpc>
              <a:spcBef>
                <a:spcPts val="0"/>
              </a:spcBef>
              <a:buNone/>
              <a:defRPr sz="2000" b="1">
                <a:solidFill>
                  <a:schemeClr val="bg2"/>
                </a:solidFill>
                <a:latin typeface="+mj-lt"/>
              </a:defRPr>
            </a:lvl1pPr>
          </a:lstStyle>
          <a:p>
            <a:pPr lvl="0"/>
            <a:r>
              <a:rPr lang="es-CO" noProof="0" dirty="0"/>
              <a:t>Concepto 1</a:t>
            </a:r>
          </a:p>
        </p:txBody>
      </p:sp>
      <p:sp>
        <p:nvSpPr>
          <p:cNvPr id="13" name="Text Placeholder 4">
            <a:extLst>
              <a:ext uri="{FF2B5EF4-FFF2-40B4-BE49-F238E27FC236}">
                <a16:creationId xmlns:a16="http://schemas.microsoft.com/office/drawing/2014/main" xmlns="" id="{CDFF4CF4-99B6-41F0-B15C-242E7C10BE79}"/>
              </a:ext>
            </a:extLst>
          </p:cNvPr>
          <p:cNvSpPr>
            <a:spLocks noGrp="1"/>
          </p:cNvSpPr>
          <p:nvPr>
            <p:ph type="body" sz="quarter" idx="13" hasCustomPrompt="1"/>
          </p:nvPr>
        </p:nvSpPr>
        <p:spPr>
          <a:xfrm>
            <a:off x="6232272" y="2802295"/>
            <a:ext cx="4973679" cy="3435147"/>
          </a:xfrm>
          <a:prstGeom prst="rect">
            <a:avLst/>
          </a:prstGeom>
        </p:spPr>
        <p:txBody>
          <a:bodyPr anchor="t">
            <a:normAutofit/>
          </a:bodyPr>
          <a:lstStyle>
            <a:lvl1pPr marL="285750" indent="-285750" algn="l">
              <a:lnSpc>
                <a:spcPct val="100000"/>
              </a:lnSpc>
              <a:spcBef>
                <a:spcPts val="60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0" name="Text Placeholder 5">
            <a:extLst>
              <a:ext uri="{FF2B5EF4-FFF2-40B4-BE49-F238E27FC236}">
                <a16:creationId xmlns:a16="http://schemas.microsoft.com/office/drawing/2014/main" xmlns="" id="{F525C52B-2525-43A0-BBE4-73B1536F5724}"/>
              </a:ext>
            </a:extLst>
          </p:cNvPr>
          <p:cNvSpPr>
            <a:spLocks noGrp="1"/>
          </p:cNvSpPr>
          <p:nvPr>
            <p:ph type="body" sz="quarter" idx="14" hasCustomPrompt="1"/>
          </p:nvPr>
        </p:nvSpPr>
        <p:spPr>
          <a:xfrm>
            <a:off x="1018922" y="2206014"/>
            <a:ext cx="4973679" cy="577850"/>
          </a:xfrm>
          <a:prstGeom prst="rect">
            <a:avLst/>
          </a:prstGeom>
          <a:solidFill>
            <a:schemeClr val="accent1"/>
          </a:solidFill>
        </p:spPr>
        <p:txBody>
          <a:bodyPr anchor="ctr">
            <a:normAutofit/>
          </a:bodyPr>
          <a:lstStyle>
            <a:lvl1pPr marL="0" indent="0" algn="ctr">
              <a:lnSpc>
                <a:spcPct val="100000"/>
              </a:lnSpc>
              <a:spcBef>
                <a:spcPts val="0"/>
              </a:spcBef>
              <a:buNone/>
              <a:defRPr sz="2000" b="1">
                <a:solidFill>
                  <a:schemeClr val="bg2"/>
                </a:solidFill>
                <a:latin typeface="+mj-lt"/>
              </a:defRPr>
            </a:lvl1pPr>
          </a:lstStyle>
          <a:p>
            <a:pPr lvl="0"/>
            <a:r>
              <a:rPr lang="es-CO" noProof="0" dirty="0"/>
              <a:t>Concepto 2</a:t>
            </a:r>
          </a:p>
        </p:txBody>
      </p:sp>
      <p:sp>
        <p:nvSpPr>
          <p:cNvPr id="17" name="Text Placeholder 4">
            <a:extLst>
              <a:ext uri="{FF2B5EF4-FFF2-40B4-BE49-F238E27FC236}">
                <a16:creationId xmlns:a16="http://schemas.microsoft.com/office/drawing/2014/main" xmlns="" id="{0C1C08DA-A307-4C7C-829E-88A5B3913FF6}"/>
              </a:ext>
            </a:extLst>
          </p:cNvPr>
          <p:cNvSpPr>
            <a:spLocks noGrp="1"/>
          </p:cNvSpPr>
          <p:nvPr>
            <p:ph type="body" sz="quarter" idx="15" hasCustomPrompt="1"/>
          </p:nvPr>
        </p:nvSpPr>
        <p:spPr>
          <a:xfrm>
            <a:off x="1018922" y="2802295"/>
            <a:ext cx="4973679" cy="3435147"/>
          </a:xfrm>
          <a:prstGeom prst="rect">
            <a:avLst/>
          </a:prstGeom>
        </p:spPr>
        <p:txBody>
          <a:bodyPr anchor="t">
            <a:normAutofit/>
          </a:bodyPr>
          <a:lstStyle>
            <a:lvl1pPr marL="285750" indent="-285750" algn="l">
              <a:lnSpc>
                <a:spcPct val="100000"/>
              </a:lnSpc>
              <a:spcBef>
                <a:spcPts val="6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4" name="Title 14">
            <a:extLst>
              <a:ext uri="{FF2B5EF4-FFF2-40B4-BE49-F238E27FC236}">
                <a16:creationId xmlns:a16="http://schemas.microsoft.com/office/drawing/2014/main" xmlns="" id="{35700CEB-3FCE-4505-AB0D-FF781B54C664}"/>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25" name="Text Placeholder 17">
            <a:extLst>
              <a:ext uri="{FF2B5EF4-FFF2-40B4-BE49-F238E27FC236}">
                <a16:creationId xmlns:a16="http://schemas.microsoft.com/office/drawing/2014/main" xmlns="" id="{C761D3CE-2915-45E4-A1FE-8BB3B1F69902}"/>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6" name="Text Placeholder 19">
            <a:extLst>
              <a:ext uri="{FF2B5EF4-FFF2-40B4-BE49-F238E27FC236}">
                <a16:creationId xmlns:a16="http://schemas.microsoft.com/office/drawing/2014/main" xmlns="" id="{83A5392A-7E12-496C-8EBD-38419A592D37}"/>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7" name="Text Placeholder 10">
            <a:extLst>
              <a:ext uri="{FF2B5EF4-FFF2-40B4-BE49-F238E27FC236}">
                <a16:creationId xmlns:a16="http://schemas.microsoft.com/office/drawing/2014/main" xmlns="" id="{A6560C2C-3A59-4DFF-84B4-910DEE7B9AC9}"/>
              </a:ext>
            </a:extLst>
          </p:cNvPr>
          <p:cNvSpPr>
            <a:spLocks noGrp="1"/>
          </p:cNvSpPr>
          <p:nvPr>
            <p:ph type="body" sz="quarter" idx="16"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8" name="TextBox 27">
            <a:extLst>
              <a:ext uri="{FF2B5EF4-FFF2-40B4-BE49-F238E27FC236}">
                <a16:creationId xmlns:a16="http://schemas.microsoft.com/office/drawing/2014/main" xmlns="" id="{85DCF482-EF5D-4FF4-99C8-8AECCC3BF93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11" name="TextBox 10">
            <a:extLst>
              <a:ext uri="{FF2B5EF4-FFF2-40B4-BE49-F238E27FC236}">
                <a16:creationId xmlns:a16="http://schemas.microsoft.com/office/drawing/2014/main" xmlns="" id="{1FBA85E4-A573-4E21-ADDE-63E51118428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18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ido - Comparación 2">
    <p:bg>
      <p:bgPr>
        <a:solidFill>
          <a:schemeClr val="accent6"/>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20CF9560-1BBB-4642-AE1D-30E57BC8E24E}"/>
              </a:ext>
            </a:extLst>
          </p:cNvPr>
          <p:cNvSpPr>
            <a:spLocks noGrp="1"/>
          </p:cNvSpPr>
          <p:nvPr>
            <p:ph type="body" sz="quarter" idx="12" hasCustomPrompt="1"/>
          </p:nvPr>
        </p:nvSpPr>
        <p:spPr>
          <a:xfrm>
            <a:off x="4377617" y="2034312"/>
            <a:ext cx="3411364" cy="577850"/>
          </a:xfrm>
          <a:prstGeom prst="rect">
            <a:avLst/>
          </a:prstGeom>
          <a:solidFill>
            <a:schemeClr val="accent2"/>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2</a:t>
            </a:r>
          </a:p>
        </p:txBody>
      </p:sp>
      <p:sp>
        <p:nvSpPr>
          <p:cNvPr id="20" name="Text Placeholder 5">
            <a:extLst>
              <a:ext uri="{FF2B5EF4-FFF2-40B4-BE49-F238E27FC236}">
                <a16:creationId xmlns:a16="http://schemas.microsoft.com/office/drawing/2014/main" xmlns="" id="{F525C52B-2525-43A0-BBE4-73B1536F5724}"/>
              </a:ext>
            </a:extLst>
          </p:cNvPr>
          <p:cNvSpPr>
            <a:spLocks noGrp="1"/>
          </p:cNvSpPr>
          <p:nvPr>
            <p:ph type="body" sz="quarter" idx="14" hasCustomPrompt="1"/>
          </p:nvPr>
        </p:nvSpPr>
        <p:spPr>
          <a:xfrm>
            <a:off x="679463" y="2034312"/>
            <a:ext cx="3411364" cy="577850"/>
          </a:xfrm>
          <a:prstGeom prst="rect">
            <a:avLst/>
          </a:prstGeom>
          <a:solidFill>
            <a:schemeClr val="accent1"/>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1</a:t>
            </a:r>
          </a:p>
        </p:txBody>
      </p:sp>
      <p:sp>
        <p:nvSpPr>
          <p:cNvPr id="26" name="Text Placeholder 5">
            <a:extLst>
              <a:ext uri="{FF2B5EF4-FFF2-40B4-BE49-F238E27FC236}">
                <a16:creationId xmlns:a16="http://schemas.microsoft.com/office/drawing/2014/main" xmlns="" id="{BBE410DB-4C2F-468F-9FF4-9BFC330BBC5F}"/>
              </a:ext>
            </a:extLst>
          </p:cNvPr>
          <p:cNvSpPr>
            <a:spLocks noGrp="1"/>
          </p:cNvSpPr>
          <p:nvPr>
            <p:ph type="body" sz="quarter" idx="16" hasCustomPrompt="1"/>
          </p:nvPr>
        </p:nvSpPr>
        <p:spPr>
          <a:xfrm>
            <a:off x="8075771" y="2034312"/>
            <a:ext cx="3411364" cy="577850"/>
          </a:xfrm>
          <a:prstGeom prst="rect">
            <a:avLst/>
          </a:prstGeom>
          <a:solidFill>
            <a:schemeClr val="accent3"/>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18" name="Text Placeholder 4">
            <a:extLst>
              <a:ext uri="{FF2B5EF4-FFF2-40B4-BE49-F238E27FC236}">
                <a16:creationId xmlns:a16="http://schemas.microsoft.com/office/drawing/2014/main" xmlns="" id="{7C1143B7-7E75-4367-BD78-61AB11BF82FF}"/>
              </a:ext>
            </a:extLst>
          </p:cNvPr>
          <p:cNvSpPr>
            <a:spLocks noGrp="1"/>
          </p:cNvSpPr>
          <p:nvPr>
            <p:ph type="body" sz="quarter" idx="13" hasCustomPrompt="1"/>
          </p:nvPr>
        </p:nvSpPr>
        <p:spPr>
          <a:xfrm>
            <a:off x="4377618" y="2671456"/>
            <a:ext cx="3411364" cy="3612731"/>
          </a:xfrm>
          <a:prstGeom prst="rect">
            <a:avLst/>
          </a:prstGeom>
        </p:spPr>
        <p:txBody>
          <a:bodyPr anchor="t">
            <a:normAutofit/>
          </a:bodyPr>
          <a:lstStyle>
            <a:lvl1pPr marL="285750" indent="-285750" algn="l">
              <a:lnSpc>
                <a:spcPct val="100000"/>
              </a:lnSpc>
              <a:spcBef>
                <a:spcPts val="40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9" name="Text Placeholder 4">
            <a:extLst>
              <a:ext uri="{FF2B5EF4-FFF2-40B4-BE49-F238E27FC236}">
                <a16:creationId xmlns:a16="http://schemas.microsoft.com/office/drawing/2014/main" xmlns="" id="{88212238-A35E-4AC8-8821-606591F58EDA}"/>
              </a:ext>
            </a:extLst>
          </p:cNvPr>
          <p:cNvSpPr>
            <a:spLocks noGrp="1"/>
          </p:cNvSpPr>
          <p:nvPr>
            <p:ph type="body" sz="quarter" idx="15" hasCustomPrompt="1"/>
          </p:nvPr>
        </p:nvSpPr>
        <p:spPr>
          <a:xfrm>
            <a:off x="679464" y="2671456"/>
            <a:ext cx="3411364" cy="3612731"/>
          </a:xfrm>
          <a:prstGeom prst="rect">
            <a:avLst/>
          </a:prstGeom>
        </p:spPr>
        <p:txBody>
          <a:bodyPr anchor="t">
            <a:normAutofit/>
          </a:bodyPr>
          <a:lstStyle>
            <a:lvl1pPr marL="285750" indent="-285750" algn="l">
              <a:lnSpc>
                <a:spcPct val="100000"/>
              </a:lnSpc>
              <a:spcBef>
                <a:spcPts val="40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2" name="Text Placeholder 4">
            <a:extLst>
              <a:ext uri="{FF2B5EF4-FFF2-40B4-BE49-F238E27FC236}">
                <a16:creationId xmlns:a16="http://schemas.microsoft.com/office/drawing/2014/main" xmlns="" id="{53FDEC24-704D-40FE-BE87-622FD4A101C8}"/>
              </a:ext>
            </a:extLst>
          </p:cNvPr>
          <p:cNvSpPr>
            <a:spLocks noGrp="1"/>
          </p:cNvSpPr>
          <p:nvPr>
            <p:ph type="body" sz="quarter" idx="17" hasCustomPrompt="1"/>
          </p:nvPr>
        </p:nvSpPr>
        <p:spPr>
          <a:xfrm>
            <a:off x="8071390" y="2671456"/>
            <a:ext cx="3411364" cy="3612731"/>
          </a:xfrm>
          <a:prstGeom prst="rect">
            <a:avLst/>
          </a:prstGeom>
        </p:spPr>
        <p:txBody>
          <a:bodyPr anchor="t">
            <a:normAutofit/>
          </a:bodyPr>
          <a:lstStyle>
            <a:lvl1pPr marL="285750" indent="-285750" algn="l">
              <a:lnSpc>
                <a:spcPct val="100000"/>
              </a:lnSpc>
              <a:spcBef>
                <a:spcPts val="400"/>
              </a:spcBef>
              <a:buClr>
                <a:schemeClr val="accent3"/>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3"/>
              </a:buClr>
              <a:buFont typeface="Wingdings" panose="05000000000000000000" pitchFamily="2" charset="2"/>
              <a:buChar char="ü"/>
              <a:defRPr sz="1800"/>
            </a:lvl2pPr>
            <a:lvl3pPr marL="1200150" indent="-285750">
              <a:buClr>
                <a:schemeClr val="accent3"/>
              </a:buClr>
              <a:buFont typeface="Courier New" panose="02070309020205020404" pitchFamily="49" charset="0"/>
              <a:buChar char="o"/>
              <a:defRPr sz="1800"/>
            </a:lvl3pPr>
            <a:lvl4pPr marL="1657350" indent="-285750">
              <a:buClr>
                <a:schemeClr val="accent3"/>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27" name="Title 14">
            <a:extLst>
              <a:ext uri="{FF2B5EF4-FFF2-40B4-BE49-F238E27FC236}">
                <a16:creationId xmlns:a16="http://schemas.microsoft.com/office/drawing/2014/main" xmlns="" id="{CCA9D6A3-9009-4F40-BCA6-8C7F32AEB4DF}"/>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28" name="Text Placeholder 17">
            <a:extLst>
              <a:ext uri="{FF2B5EF4-FFF2-40B4-BE49-F238E27FC236}">
                <a16:creationId xmlns:a16="http://schemas.microsoft.com/office/drawing/2014/main" xmlns="" id="{FD4B7913-F506-428A-81C9-CF67388378BD}"/>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9" name="Text Placeholder 19">
            <a:extLst>
              <a:ext uri="{FF2B5EF4-FFF2-40B4-BE49-F238E27FC236}">
                <a16:creationId xmlns:a16="http://schemas.microsoft.com/office/drawing/2014/main" xmlns="" id="{3DDD03BF-2C7D-4E8B-AE47-710DC8CDADC5}"/>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30" name="Text Placeholder 10">
            <a:extLst>
              <a:ext uri="{FF2B5EF4-FFF2-40B4-BE49-F238E27FC236}">
                <a16:creationId xmlns:a16="http://schemas.microsoft.com/office/drawing/2014/main" xmlns="" id="{2480F02B-133A-4D66-BD93-6C505F51153D}"/>
              </a:ext>
            </a:extLst>
          </p:cNvPr>
          <p:cNvSpPr>
            <a:spLocks noGrp="1"/>
          </p:cNvSpPr>
          <p:nvPr>
            <p:ph type="body" sz="quarter" idx="18"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31" name="TextBox 30">
            <a:extLst>
              <a:ext uri="{FF2B5EF4-FFF2-40B4-BE49-F238E27FC236}">
                <a16:creationId xmlns:a16="http://schemas.microsoft.com/office/drawing/2014/main" xmlns="" id="{7240F829-BC34-47AC-88FB-ADBD12627C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13" name="TextBox 12">
            <a:extLst>
              <a:ext uri="{FF2B5EF4-FFF2-40B4-BE49-F238E27FC236}">
                <a16:creationId xmlns:a16="http://schemas.microsoft.com/office/drawing/2014/main" xmlns="" id="{FCE4EAEB-3759-4990-B43C-353044C5EEB7}"/>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25285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ido - Comparación 3">
    <p:bg>
      <p:bgPr>
        <a:solidFill>
          <a:schemeClr val="accent6"/>
        </a:solidFill>
        <a:effectLst/>
      </p:bgPr>
    </p:bg>
    <p:spTree>
      <p:nvGrpSpPr>
        <p:cNvPr id="1" name=""/>
        <p:cNvGrpSpPr/>
        <p:nvPr/>
      </p:nvGrpSpPr>
      <p:grpSpPr>
        <a:xfrm>
          <a:off x="0" y="0"/>
          <a:ext cx="0" cy="0"/>
          <a:chOff x="0" y="0"/>
          <a:chExt cx="0" cy="0"/>
        </a:xfrm>
      </p:grpSpPr>
      <p:sp>
        <p:nvSpPr>
          <p:cNvPr id="23" name="Text Placeholder 5">
            <a:extLst>
              <a:ext uri="{FF2B5EF4-FFF2-40B4-BE49-F238E27FC236}">
                <a16:creationId xmlns:a16="http://schemas.microsoft.com/office/drawing/2014/main" xmlns="" id="{CF9B70C2-6D0D-4A59-9E85-C2E8676DC783}"/>
              </a:ext>
            </a:extLst>
          </p:cNvPr>
          <p:cNvSpPr>
            <a:spLocks noGrp="1"/>
          </p:cNvSpPr>
          <p:nvPr>
            <p:ph type="body" sz="quarter" idx="12" hasCustomPrompt="1"/>
          </p:nvPr>
        </p:nvSpPr>
        <p:spPr>
          <a:xfrm>
            <a:off x="6180128" y="1931419"/>
            <a:ext cx="5065722" cy="394679"/>
          </a:xfrm>
          <a:prstGeom prst="rect">
            <a:avLst/>
          </a:prstGeom>
          <a:solidFill>
            <a:schemeClr val="accent2"/>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2</a:t>
            </a:r>
          </a:p>
        </p:txBody>
      </p:sp>
      <p:sp>
        <p:nvSpPr>
          <p:cNvPr id="29" name="Text Placeholder 5">
            <a:extLst>
              <a:ext uri="{FF2B5EF4-FFF2-40B4-BE49-F238E27FC236}">
                <a16:creationId xmlns:a16="http://schemas.microsoft.com/office/drawing/2014/main" xmlns="" id="{26290B4B-AEB9-4B4F-BE06-3C89F40B33AB}"/>
              </a:ext>
            </a:extLst>
          </p:cNvPr>
          <p:cNvSpPr>
            <a:spLocks noGrp="1"/>
          </p:cNvSpPr>
          <p:nvPr>
            <p:ph type="body" sz="quarter" idx="14" hasCustomPrompt="1"/>
          </p:nvPr>
        </p:nvSpPr>
        <p:spPr>
          <a:xfrm>
            <a:off x="951577" y="1931419"/>
            <a:ext cx="5065722" cy="394679"/>
          </a:xfrm>
          <a:prstGeom prst="rect">
            <a:avLst/>
          </a:prstGeom>
          <a:solidFill>
            <a:schemeClr val="accent1"/>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1</a:t>
            </a:r>
          </a:p>
        </p:txBody>
      </p:sp>
      <p:sp>
        <p:nvSpPr>
          <p:cNvPr id="32" name="Text Placeholder 5">
            <a:extLst>
              <a:ext uri="{FF2B5EF4-FFF2-40B4-BE49-F238E27FC236}">
                <a16:creationId xmlns:a16="http://schemas.microsoft.com/office/drawing/2014/main" xmlns="" id="{0FA807FA-97A7-4797-883B-30C06ABA51EC}"/>
              </a:ext>
            </a:extLst>
          </p:cNvPr>
          <p:cNvSpPr>
            <a:spLocks noGrp="1"/>
          </p:cNvSpPr>
          <p:nvPr>
            <p:ph type="body" sz="quarter" idx="16" hasCustomPrompt="1"/>
          </p:nvPr>
        </p:nvSpPr>
        <p:spPr>
          <a:xfrm>
            <a:off x="6181051" y="4126244"/>
            <a:ext cx="5065722" cy="394679"/>
          </a:xfrm>
          <a:prstGeom prst="rect">
            <a:avLst/>
          </a:prstGeom>
          <a:solidFill>
            <a:schemeClr val="accent4"/>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35" name="Text Placeholder 5">
            <a:extLst>
              <a:ext uri="{FF2B5EF4-FFF2-40B4-BE49-F238E27FC236}">
                <a16:creationId xmlns:a16="http://schemas.microsoft.com/office/drawing/2014/main" xmlns="" id="{B83951D1-FEA4-4EC0-8AC5-89992D1D460A}"/>
              </a:ext>
            </a:extLst>
          </p:cNvPr>
          <p:cNvSpPr>
            <a:spLocks noGrp="1"/>
          </p:cNvSpPr>
          <p:nvPr>
            <p:ph type="body" sz="quarter" idx="18" hasCustomPrompt="1"/>
          </p:nvPr>
        </p:nvSpPr>
        <p:spPr>
          <a:xfrm>
            <a:off x="951577" y="4126244"/>
            <a:ext cx="5065722" cy="394679"/>
          </a:xfrm>
          <a:prstGeom prst="rect">
            <a:avLst/>
          </a:prstGeom>
          <a:solidFill>
            <a:schemeClr val="accent3"/>
          </a:solidFill>
        </p:spPr>
        <p:txBody>
          <a:bodyPr anchor="ctr">
            <a:normAutofit/>
          </a:bodyPr>
          <a:lstStyle>
            <a:lvl1pPr marL="0" indent="0" algn="ctr">
              <a:lnSpc>
                <a:spcPct val="100000"/>
              </a:lnSpc>
              <a:spcBef>
                <a:spcPts val="0"/>
              </a:spcBef>
              <a:buNone/>
              <a:defRPr sz="1800" b="1">
                <a:solidFill>
                  <a:schemeClr val="bg2"/>
                </a:solidFill>
                <a:latin typeface="+mj-lt"/>
              </a:defRPr>
            </a:lvl1pPr>
          </a:lstStyle>
          <a:p>
            <a:pPr lvl="0"/>
            <a:r>
              <a:rPr lang="es-CO" noProof="0" dirty="0"/>
              <a:t>Concepto 3</a:t>
            </a:r>
          </a:p>
        </p:txBody>
      </p:sp>
      <p:sp>
        <p:nvSpPr>
          <p:cNvPr id="21" name="Text Placeholder 4">
            <a:extLst>
              <a:ext uri="{FF2B5EF4-FFF2-40B4-BE49-F238E27FC236}">
                <a16:creationId xmlns:a16="http://schemas.microsoft.com/office/drawing/2014/main" xmlns="" id="{8D68F63B-ECF0-4D4B-87F2-EA4903CAA83E}"/>
              </a:ext>
            </a:extLst>
          </p:cNvPr>
          <p:cNvSpPr>
            <a:spLocks noGrp="1"/>
          </p:cNvSpPr>
          <p:nvPr>
            <p:ph type="body" sz="quarter" idx="13" hasCustomPrompt="1"/>
          </p:nvPr>
        </p:nvSpPr>
        <p:spPr>
          <a:xfrm>
            <a:off x="6181052" y="2326956"/>
            <a:ext cx="5065721" cy="1729953"/>
          </a:xfrm>
          <a:prstGeom prst="rect">
            <a:avLst/>
          </a:prstGeom>
        </p:spPr>
        <p:txBody>
          <a:bodyPr anchor="t">
            <a:normAutofit/>
          </a:bodyPr>
          <a:lstStyle>
            <a:lvl1pPr marL="285750" indent="-285750" algn="l">
              <a:lnSpc>
                <a:spcPct val="100000"/>
              </a:lnSpc>
              <a:spcBef>
                <a:spcPts val="0"/>
              </a:spcBef>
              <a:buClr>
                <a:schemeClr val="accent2"/>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2"/>
              </a:buClr>
              <a:buFont typeface="Wingdings" panose="05000000000000000000" pitchFamily="2" charset="2"/>
              <a:buChar char="ü"/>
              <a:defRPr sz="1800"/>
            </a:lvl2pPr>
            <a:lvl3pPr marL="1200150" indent="-285750">
              <a:buClr>
                <a:schemeClr val="accent2"/>
              </a:buClr>
              <a:buFont typeface="Courier New" panose="02070309020205020404" pitchFamily="49" charset="0"/>
              <a:buChar char="o"/>
              <a:defRPr sz="1800"/>
            </a:lvl3pPr>
            <a:lvl4pPr marL="1657350" indent="-285750">
              <a:buClr>
                <a:schemeClr val="accent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5" name="Text Placeholder 4">
            <a:extLst>
              <a:ext uri="{FF2B5EF4-FFF2-40B4-BE49-F238E27FC236}">
                <a16:creationId xmlns:a16="http://schemas.microsoft.com/office/drawing/2014/main" xmlns="" id="{EE89B2A8-DDB3-42A8-B8D6-9E671D6FD088}"/>
              </a:ext>
            </a:extLst>
          </p:cNvPr>
          <p:cNvSpPr>
            <a:spLocks noGrp="1"/>
          </p:cNvSpPr>
          <p:nvPr>
            <p:ph type="body" sz="quarter" idx="15" hasCustomPrompt="1"/>
          </p:nvPr>
        </p:nvSpPr>
        <p:spPr>
          <a:xfrm>
            <a:off x="951578" y="2326956"/>
            <a:ext cx="5065721" cy="1729953"/>
          </a:xfrm>
          <a:prstGeom prst="rect">
            <a:avLst/>
          </a:prstGeom>
        </p:spPr>
        <p:txBody>
          <a:bodyPr anchor="t">
            <a:normAutofit/>
          </a:bodyPr>
          <a:lstStyle>
            <a:lvl1pPr marL="285750" indent="-285750" algn="l">
              <a:lnSpc>
                <a:spcPct val="100000"/>
              </a:lnSpc>
              <a:spcBef>
                <a:spcPts val="0"/>
              </a:spcBef>
              <a:buClr>
                <a:schemeClr val="accent1"/>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2"/>
              </a:buClr>
              <a:buFont typeface="Wingdings" panose="05000000000000000000" pitchFamily="2" charset="2"/>
              <a:buChar char="ü"/>
              <a:defRPr sz="1800"/>
            </a:lvl2pPr>
            <a:lvl3pPr marL="1200150" indent="-285750">
              <a:buClr>
                <a:schemeClr val="tx2"/>
              </a:buClr>
              <a:buFont typeface="Courier New" panose="02070309020205020404" pitchFamily="49" charset="0"/>
              <a:buChar char="o"/>
              <a:defRPr sz="1800"/>
            </a:lvl3pPr>
            <a:lvl4pPr marL="1657350" indent="-285750">
              <a:buClr>
                <a:schemeClr val="tx2"/>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6" name="Text Placeholder 4">
            <a:extLst>
              <a:ext uri="{FF2B5EF4-FFF2-40B4-BE49-F238E27FC236}">
                <a16:creationId xmlns:a16="http://schemas.microsoft.com/office/drawing/2014/main" xmlns="" id="{2C98834F-B6C7-4F35-B670-DC508139D150}"/>
              </a:ext>
            </a:extLst>
          </p:cNvPr>
          <p:cNvSpPr>
            <a:spLocks noGrp="1"/>
          </p:cNvSpPr>
          <p:nvPr>
            <p:ph type="body" sz="quarter" idx="17" hasCustomPrompt="1"/>
          </p:nvPr>
        </p:nvSpPr>
        <p:spPr>
          <a:xfrm>
            <a:off x="6181053" y="4520922"/>
            <a:ext cx="5065721" cy="1746527"/>
          </a:xfrm>
          <a:prstGeom prst="rect">
            <a:avLst/>
          </a:prstGeom>
        </p:spPr>
        <p:txBody>
          <a:bodyPr anchor="t">
            <a:normAutofit/>
          </a:bodyPr>
          <a:lstStyle>
            <a:lvl1pPr marL="285750" indent="-285750" algn="l">
              <a:lnSpc>
                <a:spcPct val="100000"/>
              </a:lnSpc>
              <a:spcBef>
                <a:spcPts val="0"/>
              </a:spcBef>
              <a:buClr>
                <a:schemeClr val="accent4"/>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accent3"/>
              </a:buClr>
              <a:buFont typeface="Wingdings" panose="05000000000000000000" pitchFamily="2" charset="2"/>
              <a:buChar char="ü"/>
              <a:defRPr sz="1800"/>
            </a:lvl2pPr>
            <a:lvl3pPr marL="1200150" indent="-285750">
              <a:buClr>
                <a:schemeClr val="accent3"/>
              </a:buClr>
              <a:buFont typeface="Courier New" panose="02070309020205020404" pitchFamily="49" charset="0"/>
              <a:buChar char="o"/>
              <a:defRPr sz="1800"/>
            </a:lvl3pPr>
            <a:lvl4pPr marL="1657350" indent="-285750">
              <a:buClr>
                <a:schemeClr val="accent3"/>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7" name="Text Placeholder 4">
            <a:extLst>
              <a:ext uri="{FF2B5EF4-FFF2-40B4-BE49-F238E27FC236}">
                <a16:creationId xmlns:a16="http://schemas.microsoft.com/office/drawing/2014/main" xmlns="" id="{AD286F67-6D9A-4C6F-8176-6D5B03ED4F24}"/>
              </a:ext>
            </a:extLst>
          </p:cNvPr>
          <p:cNvSpPr>
            <a:spLocks noGrp="1"/>
          </p:cNvSpPr>
          <p:nvPr>
            <p:ph type="body" sz="quarter" idx="19" hasCustomPrompt="1"/>
          </p:nvPr>
        </p:nvSpPr>
        <p:spPr>
          <a:xfrm>
            <a:off x="951578" y="4520922"/>
            <a:ext cx="5065721" cy="1746527"/>
          </a:xfrm>
          <a:prstGeom prst="rect">
            <a:avLst/>
          </a:prstGeom>
        </p:spPr>
        <p:txBody>
          <a:bodyPr anchor="t">
            <a:normAutofit/>
          </a:bodyPr>
          <a:lstStyle>
            <a:lvl1pPr marL="285750" indent="-285750" algn="l">
              <a:lnSpc>
                <a:spcPct val="100000"/>
              </a:lnSpc>
              <a:spcBef>
                <a:spcPts val="0"/>
              </a:spcBef>
              <a:buClr>
                <a:schemeClr val="accent3"/>
              </a:buClr>
              <a:buFont typeface="Arial" panose="020B0604020202020204" pitchFamily="34" charset="0"/>
              <a:buChar char="•"/>
              <a:defRPr sz="1800">
                <a:solidFill>
                  <a:schemeClr val="tx1"/>
                </a:solidFill>
                <a:latin typeface="Work Sans" panose="00000500000000000000" pitchFamily="2" charset="0"/>
              </a:defRPr>
            </a:lvl1pPr>
            <a:lvl2pPr marL="800100" indent="-342900">
              <a:buClr>
                <a:schemeClr val="tx1">
                  <a:lumMod val="75000"/>
                  <a:lumOff val="25000"/>
                </a:schemeClr>
              </a:buClr>
              <a:buFont typeface="Wingdings" panose="05000000000000000000" pitchFamily="2" charset="2"/>
              <a:buChar char="ü"/>
              <a:defRPr sz="1800"/>
            </a:lvl2pPr>
            <a:lvl3pPr marL="1200150" indent="-285750">
              <a:buClr>
                <a:schemeClr val="tx1">
                  <a:lumMod val="75000"/>
                  <a:lumOff val="25000"/>
                </a:schemeClr>
              </a:buClr>
              <a:buFont typeface="Courier New" panose="02070309020205020404" pitchFamily="49" charset="0"/>
              <a:buChar char="o"/>
              <a:defRPr sz="1800"/>
            </a:lvl3pPr>
            <a:lvl4pPr marL="1657350" indent="-285750">
              <a:buClr>
                <a:schemeClr val="tx1">
                  <a:lumMod val="75000"/>
                  <a:lumOff val="25000"/>
                </a:schemeClr>
              </a:buClr>
              <a:buFont typeface="Wingdings" panose="05000000000000000000" pitchFamily="2" charset="2"/>
              <a:buChar char="§"/>
              <a:defRPr/>
            </a:lvl4pPr>
            <a:lvl5pPr marL="1828800" indent="0">
              <a:buNone/>
              <a:defRPr/>
            </a:lvl5pPr>
          </a:lstStyle>
          <a:p>
            <a:pPr lvl="0"/>
            <a:r>
              <a:rPr lang="es-CO" noProof="0" dirty="0"/>
              <a:t>Viñetas cortas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p:txBody>
      </p:sp>
      <p:sp>
        <p:nvSpPr>
          <p:cNvPr id="28" name="Title 14">
            <a:extLst>
              <a:ext uri="{FF2B5EF4-FFF2-40B4-BE49-F238E27FC236}">
                <a16:creationId xmlns:a16="http://schemas.microsoft.com/office/drawing/2014/main" xmlns="" id="{7A73FC3E-974F-49A9-922E-88487D3BF541}"/>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30" name="Text Placeholder 17">
            <a:extLst>
              <a:ext uri="{FF2B5EF4-FFF2-40B4-BE49-F238E27FC236}">
                <a16:creationId xmlns:a16="http://schemas.microsoft.com/office/drawing/2014/main" xmlns="" id="{C70F826E-C8E6-4863-A836-B732AB3B3B06}"/>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31" name="Text Placeholder 19">
            <a:extLst>
              <a:ext uri="{FF2B5EF4-FFF2-40B4-BE49-F238E27FC236}">
                <a16:creationId xmlns:a16="http://schemas.microsoft.com/office/drawing/2014/main" xmlns="" id="{436B6220-643B-4CE4-9E9E-772B7AEC9BDA}"/>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33" name="Text Placeholder 10">
            <a:extLst>
              <a:ext uri="{FF2B5EF4-FFF2-40B4-BE49-F238E27FC236}">
                <a16:creationId xmlns:a16="http://schemas.microsoft.com/office/drawing/2014/main" xmlns="" id="{0E64D4F5-83E6-436C-BD3A-B2B7CB253C6A}"/>
              </a:ext>
            </a:extLst>
          </p:cNvPr>
          <p:cNvSpPr>
            <a:spLocks noGrp="1"/>
          </p:cNvSpPr>
          <p:nvPr>
            <p:ph type="body" sz="quarter" idx="20"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38" name="TextBox 37">
            <a:extLst>
              <a:ext uri="{FF2B5EF4-FFF2-40B4-BE49-F238E27FC236}">
                <a16:creationId xmlns:a16="http://schemas.microsoft.com/office/drawing/2014/main" xmlns="" id="{AE7DF72C-626D-47EC-8C70-52BD4302444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15" name="TextBox 14">
            <a:extLst>
              <a:ext uri="{FF2B5EF4-FFF2-40B4-BE49-F238E27FC236}">
                <a16:creationId xmlns:a16="http://schemas.microsoft.com/office/drawing/2014/main" xmlns="" id="{D6A56268-9DB1-42D8-999D-41712635EB48}"/>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86737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clusiones">
    <p:bg>
      <p:bgPr>
        <a:solidFill>
          <a:schemeClr val="accent1"/>
        </a:solidFill>
        <a:effectLst/>
      </p:bgPr>
    </p:bg>
    <p:spTree>
      <p:nvGrpSpPr>
        <p:cNvPr id="1" name=""/>
        <p:cNvGrpSpPr/>
        <p:nvPr/>
      </p:nvGrpSpPr>
      <p:grpSpPr>
        <a:xfrm>
          <a:off x="0" y="0"/>
          <a:ext cx="0" cy="0"/>
          <a:chOff x="0" y="0"/>
          <a:chExt cx="0" cy="0"/>
        </a:xfrm>
      </p:grpSpPr>
      <p:sp>
        <p:nvSpPr>
          <p:cNvPr id="11" name="Rectángulo 2"/>
          <p:cNvSpPr/>
          <p:nvPr/>
        </p:nvSpPr>
        <p:spPr>
          <a:xfrm>
            <a:off x="-1" y="696449"/>
            <a:ext cx="3982065" cy="251030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endParaRPr lang="es-ES" sz="3200" b="1" dirty="0">
              <a:latin typeface="Work Sans" panose="00000500000000000000" pitchFamily="2" charset="0"/>
            </a:endParaRPr>
          </a:p>
        </p:txBody>
      </p:sp>
      <p:sp>
        <p:nvSpPr>
          <p:cNvPr id="4" name="Marcador de texto 3"/>
          <p:cNvSpPr>
            <a:spLocks noGrp="1"/>
          </p:cNvSpPr>
          <p:nvPr>
            <p:ph type="body" sz="quarter" idx="10" hasCustomPrompt="1"/>
          </p:nvPr>
        </p:nvSpPr>
        <p:spPr>
          <a:xfrm>
            <a:off x="291864" y="820023"/>
            <a:ext cx="3480341" cy="1281828"/>
          </a:xfrm>
          <a:prstGeom prst="rect">
            <a:avLst/>
          </a:prstGeom>
        </p:spPr>
        <p:txBody>
          <a:bodyPr anchor="t">
            <a:noAutofit/>
          </a:bodyPr>
          <a:lstStyle>
            <a:lvl1pPr marL="0" indent="0" algn="l">
              <a:buNone/>
              <a:defRPr sz="2800" b="0" spc="0">
                <a:solidFill>
                  <a:schemeClr val="bg1"/>
                </a:solidFill>
                <a:latin typeface="Work Sans" panose="00000500000000000000" pitchFamily="2" charset="0"/>
              </a:defRPr>
            </a:lvl1pPr>
          </a:lstStyle>
          <a:p>
            <a:pPr lvl="0"/>
            <a:r>
              <a:rPr lang="es-CO" noProof="0" dirty="0"/>
              <a:t>Recomendaciones o conclusiones</a:t>
            </a:r>
          </a:p>
        </p:txBody>
      </p:sp>
      <p:sp>
        <p:nvSpPr>
          <p:cNvPr id="23" name="Marcador de texto 2">
            <a:extLst>
              <a:ext uri="{FF2B5EF4-FFF2-40B4-BE49-F238E27FC236}">
                <a16:creationId xmlns:a16="http://schemas.microsoft.com/office/drawing/2014/main" xmlns="" id="{576F4BAA-4B43-4CDA-BCAD-CF6ECAEB3DA3}"/>
              </a:ext>
            </a:extLst>
          </p:cNvPr>
          <p:cNvSpPr>
            <a:spLocks noGrp="1"/>
          </p:cNvSpPr>
          <p:nvPr>
            <p:ph type="body" sz="quarter" idx="12" hasCustomPrompt="1"/>
          </p:nvPr>
        </p:nvSpPr>
        <p:spPr>
          <a:xfrm>
            <a:off x="3982064" y="820022"/>
            <a:ext cx="1192445" cy="881415"/>
          </a:xfrm>
          <a:prstGeom prst="rect">
            <a:avLst/>
          </a:prstGeom>
          <a:noFill/>
        </p:spPr>
        <p:txBody>
          <a:bodyPr wrap="none" lIns="0" tIns="72000" rIns="108000" bIns="0" anchor="t">
            <a:noAutofit/>
          </a:bodyPr>
          <a:lstStyle>
            <a:lvl1pPr marL="0" indent="0" algn="r">
              <a:buNone/>
              <a:defRPr sz="4400" b="1">
                <a:solidFill>
                  <a:schemeClr val="bg1"/>
                </a:solidFill>
                <a:latin typeface="Work Sans" panose="00000500000000000000" pitchFamily="2" charset="0"/>
              </a:defRPr>
            </a:lvl1pPr>
          </a:lstStyle>
          <a:p>
            <a:pPr lvl="0"/>
            <a:r>
              <a:rPr lang="es-CO" dirty="0"/>
              <a:t>#.</a:t>
            </a:r>
            <a:endParaRPr lang="es-ES" dirty="0"/>
          </a:p>
        </p:txBody>
      </p:sp>
      <p:sp>
        <p:nvSpPr>
          <p:cNvPr id="13" name="Text Placeholder 4">
            <a:extLst>
              <a:ext uri="{FF2B5EF4-FFF2-40B4-BE49-F238E27FC236}">
                <a16:creationId xmlns:a16="http://schemas.microsoft.com/office/drawing/2014/main" xmlns="" id="{16D67533-8100-467D-8211-66F9DD406CA7}"/>
              </a:ext>
            </a:extLst>
          </p:cNvPr>
          <p:cNvSpPr>
            <a:spLocks noGrp="1"/>
          </p:cNvSpPr>
          <p:nvPr>
            <p:ph type="body" sz="quarter" idx="13" hasCustomPrompt="1"/>
          </p:nvPr>
        </p:nvSpPr>
        <p:spPr>
          <a:xfrm>
            <a:off x="5174509" y="1111250"/>
            <a:ext cx="6217391" cy="4962273"/>
          </a:xfrm>
          <a:prstGeom prst="rect">
            <a:avLst/>
          </a:prstGeom>
          <a:noFill/>
        </p:spPr>
        <p:txBody>
          <a:bodyPr anchor="t">
            <a:normAutofit/>
          </a:bodyPr>
          <a:lstStyle>
            <a:lvl1pPr marL="0" indent="0" algn="l">
              <a:lnSpc>
                <a:spcPct val="100000"/>
              </a:lnSpc>
              <a:spcBef>
                <a:spcPts val="600"/>
              </a:spcBef>
              <a:buClr>
                <a:schemeClr val="tx2"/>
              </a:buClr>
              <a:buFont typeface="Arial" panose="020B0604020202020204" pitchFamily="34" charset="0"/>
              <a:buNone/>
              <a:defRPr sz="1800">
                <a:solidFill>
                  <a:schemeClr val="bg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o viñetas en tamaño mínimo de 18 puntos negro.</a:t>
            </a:r>
          </a:p>
        </p:txBody>
      </p:sp>
      <p:sp>
        <p:nvSpPr>
          <p:cNvPr id="25" name="Text Placeholder 19">
            <a:extLst>
              <a:ext uri="{FF2B5EF4-FFF2-40B4-BE49-F238E27FC236}">
                <a16:creationId xmlns:a16="http://schemas.microsoft.com/office/drawing/2014/main" xmlns="" id="{E043831B-7394-4709-8FBD-2A243826A5AA}"/>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bg1"/>
                </a:solidFill>
                <a:latin typeface="Work Sans" panose="00000500000000000000" pitchFamily="2" charset="0"/>
              </a:defRPr>
            </a:lvl1pPr>
          </a:lstStyle>
          <a:p>
            <a:pPr lvl="0"/>
            <a:r>
              <a:rPr lang="es-CO" noProof="0" dirty="0"/>
              <a:t>Fuente y/o notas</a:t>
            </a:r>
          </a:p>
        </p:txBody>
      </p:sp>
      <p:sp>
        <p:nvSpPr>
          <p:cNvPr id="26" name="Text Placeholder 10">
            <a:extLst>
              <a:ext uri="{FF2B5EF4-FFF2-40B4-BE49-F238E27FC236}">
                <a16:creationId xmlns:a16="http://schemas.microsoft.com/office/drawing/2014/main" xmlns="" id="{70F1CC49-084B-4D1B-8B7C-F21CAA9C5A67}"/>
              </a:ext>
            </a:extLst>
          </p:cNvPr>
          <p:cNvSpPr>
            <a:spLocks noGrp="1"/>
          </p:cNvSpPr>
          <p:nvPr>
            <p:ph type="body" sz="quarter" idx="16"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bg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7" name="TextBox 26">
            <a:extLst>
              <a:ext uri="{FF2B5EF4-FFF2-40B4-BE49-F238E27FC236}">
                <a16:creationId xmlns:a16="http://schemas.microsoft.com/office/drawing/2014/main" xmlns="" id="{46EA2EB9-5560-40AB-A722-394E0543F69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pic>
        <p:nvPicPr>
          <p:cNvPr id="3" name="Graphic 2">
            <a:extLst>
              <a:ext uri="{FF2B5EF4-FFF2-40B4-BE49-F238E27FC236}">
                <a16:creationId xmlns:a16="http://schemas.microsoft.com/office/drawing/2014/main" xmlns="" id="{B12D26E0-F5B6-4147-AD3D-D153900519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62545" y="2978160"/>
            <a:ext cx="1938976" cy="1938976"/>
          </a:xfrm>
          <a:prstGeom prst="rect">
            <a:avLst/>
          </a:prstGeom>
        </p:spPr>
      </p:pic>
      <p:sp>
        <p:nvSpPr>
          <p:cNvPr id="12" name="TextBox 11">
            <a:extLst>
              <a:ext uri="{FF2B5EF4-FFF2-40B4-BE49-F238E27FC236}">
                <a16:creationId xmlns:a16="http://schemas.microsoft.com/office/drawing/2014/main" xmlns="" id="{06F454E0-03B1-4659-BA3C-89C79899CF6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pic>
        <p:nvPicPr>
          <p:cNvPr id="14" name="Graphic 13">
            <a:extLst>
              <a:ext uri="{FF2B5EF4-FFF2-40B4-BE49-F238E27FC236}">
                <a16:creationId xmlns:a16="http://schemas.microsoft.com/office/drawing/2014/main" xmlns="" id="{1447BB59-84A6-459C-9E2A-9BD7A2F6B8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62545" y="2978160"/>
            <a:ext cx="1938976" cy="1938976"/>
          </a:xfrm>
          <a:prstGeom prst="rect">
            <a:avLst/>
          </a:prstGeom>
        </p:spPr>
      </p:pic>
    </p:spTree>
    <p:extLst>
      <p:ext uri="{BB962C8B-B14F-4D97-AF65-F5344CB8AC3E}">
        <p14:creationId xmlns:p14="http://schemas.microsoft.com/office/powerpoint/2010/main" val="31580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 Standby">
    <p:bg>
      <p:bgPr>
        <a:solidFill>
          <a:schemeClr val="accent1"/>
        </a:solidFill>
        <a:effectLst/>
      </p:bgPr>
    </p:bg>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xmlns="" id="{CBB75979-F4C5-4083-91C6-735B5B1A4F8C}"/>
              </a:ext>
            </a:extLst>
          </p:cNvPr>
          <p:cNvSpPr>
            <a:spLocks noGrp="1"/>
          </p:cNvSpPr>
          <p:nvPr>
            <p:ph type="body" sz="quarter" idx="10" hasCustomPrompt="1"/>
          </p:nvPr>
        </p:nvSpPr>
        <p:spPr>
          <a:xfrm>
            <a:off x="5662081" y="1940409"/>
            <a:ext cx="5679019" cy="3126891"/>
          </a:xfrm>
          <a:prstGeom prst="rect">
            <a:avLst/>
          </a:prstGeom>
        </p:spPr>
        <p:txBody>
          <a:bodyPr anchor="ctr">
            <a:normAutofit/>
          </a:bodyPr>
          <a:lstStyle>
            <a:lvl1pPr marL="0" indent="0" algn="l">
              <a:lnSpc>
                <a:spcPct val="80000"/>
              </a:lnSpc>
              <a:spcBef>
                <a:spcPts val="0"/>
              </a:spcBef>
              <a:buNone/>
              <a:defRPr sz="4400" b="0">
                <a:solidFill>
                  <a:schemeClr val="bg1"/>
                </a:solidFill>
                <a:latin typeface="+mn-lt"/>
              </a:defRPr>
            </a:lvl1pPr>
          </a:lstStyle>
          <a:p>
            <a:pPr lvl="0"/>
            <a:r>
              <a:rPr lang="es-CO" noProof="0" dirty="0"/>
              <a:t>Título de la Presentación</a:t>
            </a:r>
          </a:p>
        </p:txBody>
      </p:sp>
      <p:pic>
        <p:nvPicPr>
          <p:cNvPr id="7" name="Graphic 6">
            <a:extLst>
              <a:ext uri="{FF2B5EF4-FFF2-40B4-BE49-F238E27FC236}">
                <a16:creationId xmlns:a16="http://schemas.microsoft.com/office/drawing/2014/main" xmlns="" id="{1D1A0222-8748-4AAD-AE85-EA054C724EB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05520" y="5555701"/>
            <a:ext cx="635580" cy="635580"/>
          </a:xfrm>
          <a:prstGeom prst="rect">
            <a:avLst/>
          </a:prstGeom>
        </p:spPr>
      </p:pic>
      <p:pic>
        <p:nvPicPr>
          <p:cNvPr id="9" name="Graphic 8">
            <a:extLst>
              <a:ext uri="{FF2B5EF4-FFF2-40B4-BE49-F238E27FC236}">
                <a16:creationId xmlns:a16="http://schemas.microsoft.com/office/drawing/2014/main" xmlns="" id="{6D37E0D4-AE53-46E9-8AC9-73782D79986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705520" y="5555701"/>
            <a:ext cx="635580" cy="635580"/>
          </a:xfrm>
          <a:prstGeom prst="rect">
            <a:avLst/>
          </a:prstGeom>
        </p:spPr>
      </p:pic>
      <p:pic>
        <p:nvPicPr>
          <p:cNvPr id="11" name="Graphic 10">
            <a:extLst>
              <a:ext uri="{FF2B5EF4-FFF2-40B4-BE49-F238E27FC236}">
                <a16:creationId xmlns:a16="http://schemas.microsoft.com/office/drawing/2014/main" xmlns="" id="{4806C902-F088-462F-95F0-D9874623EC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279570" y="592626"/>
            <a:ext cx="4215187" cy="740228"/>
          </a:xfrm>
          <a:prstGeom prst="rect">
            <a:avLst/>
          </a:prstGeom>
        </p:spPr>
      </p:pic>
      <p:sp>
        <p:nvSpPr>
          <p:cNvPr id="4" name="Text Placeholder 3">
            <a:extLst>
              <a:ext uri="{FF2B5EF4-FFF2-40B4-BE49-F238E27FC236}">
                <a16:creationId xmlns:a16="http://schemas.microsoft.com/office/drawing/2014/main" xmlns="" id="{CD4E2C63-783C-4422-A2CB-D028622986D7}"/>
              </a:ext>
            </a:extLst>
          </p:cNvPr>
          <p:cNvSpPr>
            <a:spLocks noGrp="1"/>
          </p:cNvSpPr>
          <p:nvPr>
            <p:ph type="body" sz="quarter" idx="11" hasCustomPrompt="1"/>
          </p:nvPr>
        </p:nvSpPr>
        <p:spPr>
          <a:xfrm>
            <a:off x="5662080" y="5918230"/>
            <a:ext cx="3450169" cy="273050"/>
          </a:xfrm>
          <a:prstGeom prst="rect">
            <a:avLst/>
          </a:prstGeom>
        </p:spPr>
        <p:txBody>
          <a:bodyPr/>
          <a:lstStyle>
            <a:lvl1pPr marL="0" indent="0">
              <a:lnSpc>
                <a:spcPct val="100000"/>
              </a:lnSpc>
              <a:buNone/>
              <a:defRPr lang="en-US" sz="1200" smtClean="0">
                <a:solidFill>
                  <a:schemeClr val="bg1"/>
                </a:solidFill>
                <a:latin typeface="+mn-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n-US" dirty="0" err="1"/>
              <a:t>Mes</a:t>
            </a:r>
            <a:r>
              <a:rPr lang="en-US" dirty="0"/>
              <a:t>, 2018</a:t>
            </a:r>
          </a:p>
        </p:txBody>
      </p:sp>
      <p:sp>
        <p:nvSpPr>
          <p:cNvPr id="13" name="Text Placeholder 3">
            <a:extLst>
              <a:ext uri="{FF2B5EF4-FFF2-40B4-BE49-F238E27FC236}">
                <a16:creationId xmlns:a16="http://schemas.microsoft.com/office/drawing/2014/main" xmlns="" id="{8F53E244-2ACC-4E99-B16E-CA6AFC133ACA}"/>
              </a:ext>
            </a:extLst>
          </p:cNvPr>
          <p:cNvSpPr>
            <a:spLocks noGrp="1"/>
          </p:cNvSpPr>
          <p:nvPr>
            <p:ph type="body" sz="quarter" idx="12" hasCustomPrompt="1"/>
          </p:nvPr>
        </p:nvSpPr>
        <p:spPr>
          <a:xfrm>
            <a:off x="5662079" y="5206395"/>
            <a:ext cx="4109602" cy="318751"/>
          </a:xfrm>
          <a:prstGeom prst="rect">
            <a:avLst/>
          </a:prstGeom>
        </p:spPr>
        <p:txBody>
          <a:bodyPr>
            <a:noAutofit/>
          </a:bodyPr>
          <a:lstStyle>
            <a:lvl1pPr marL="0" indent="0">
              <a:lnSpc>
                <a:spcPct val="100000"/>
              </a:lnSpc>
              <a:buNone/>
              <a:defRPr lang="en-US" sz="1800" smtClean="0">
                <a:solidFill>
                  <a:schemeClr val="bg1"/>
                </a:solidFill>
                <a:latin typeface="+mj-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s-CO" noProof="0" dirty="0"/>
              <a:t>Nombre del expositor</a:t>
            </a:r>
          </a:p>
        </p:txBody>
      </p:sp>
      <p:sp>
        <p:nvSpPr>
          <p:cNvPr id="14" name="Text Placeholder 3">
            <a:extLst>
              <a:ext uri="{FF2B5EF4-FFF2-40B4-BE49-F238E27FC236}">
                <a16:creationId xmlns:a16="http://schemas.microsoft.com/office/drawing/2014/main" xmlns="" id="{71C3FDAB-6116-4727-9C54-82C0611E5CB5}"/>
              </a:ext>
            </a:extLst>
          </p:cNvPr>
          <p:cNvSpPr>
            <a:spLocks noGrp="1"/>
          </p:cNvSpPr>
          <p:nvPr>
            <p:ph type="body" sz="quarter" idx="13" hasCustomPrompt="1"/>
          </p:nvPr>
        </p:nvSpPr>
        <p:spPr>
          <a:xfrm>
            <a:off x="5662079" y="5525146"/>
            <a:ext cx="4109602" cy="318751"/>
          </a:xfrm>
          <a:prstGeom prst="rect">
            <a:avLst/>
          </a:prstGeom>
        </p:spPr>
        <p:txBody>
          <a:bodyPr>
            <a:noAutofit/>
          </a:bodyPr>
          <a:lstStyle>
            <a:lvl1pPr marL="0" indent="0">
              <a:lnSpc>
                <a:spcPct val="100000"/>
              </a:lnSpc>
              <a:buNone/>
              <a:defRPr lang="en-US" sz="1600" smtClean="0">
                <a:solidFill>
                  <a:schemeClr val="bg1"/>
                </a:solidFill>
                <a:latin typeface="+mn-lt"/>
              </a:defRPr>
            </a:lvl1pPr>
            <a:lvl2pPr marL="457200" indent="0">
              <a:lnSpc>
                <a:spcPct val="100000"/>
              </a:lnSpc>
              <a:buNone/>
              <a:defRPr lang="en-US" sz="1200" smtClean="0">
                <a:solidFill>
                  <a:schemeClr val="bg1"/>
                </a:solidFill>
                <a:latin typeface="+mn-lt"/>
              </a:defRPr>
            </a:lvl2pPr>
            <a:lvl3pPr marL="914400" indent="0">
              <a:lnSpc>
                <a:spcPct val="100000"/>
              </a:lnSpc>
              <a:buNone/>
              <a:defRPr lang="en-US" sz="1200" smtClean="0">
                <a:solidFill>
                  <a:schemeClr val="bg1"/>
                </a:solidFill>
                <a:latin typeface="+mn-lt"/>
              </a:defRPr>
            </a:lvl3pPr>
            <a:lvl4pPr marL="1371600" indent="0">
              <a:lnSpc>
                <a:spcPct val="100000"/>
              </a:lnSpc>
              <a:buNone/>
              <a:defRPr lang="en-US" sz="1200" smtClean="0">
                <a:solidFill>
                  <a:schemeClr val="bg1"/>
                </a:solidFill>
                <a:latin typeface="+mn-lt"/>
              </a:defRPr>
            </a:lvl4pPr>
            <a:lvl5pPr marL="1828800" indent="0">
              <a:lnSpc>
                <a:spcPct val="100000"/>
              </a:lnSpc>
              <a:buNone/>
              <a:defRPr lang="es-CO" sz="1200">
                <a:solidFill>
                  <a:schemeClr val="bg1"/>
                </a:solidFill>
                <a:latin typeface="+mn-lt"/>
              </a:defRPr>
            </a:lvl5pPr>
          </a:lstStyle>
          <a:p>
            <a:pPr lvl="0"/>
            <a:r>
              <a:rPr lang="es-CO" noProof="0" dirty="0"/>
              <a:t>Dirección técnica</a:t>
            </a:r>
          </a:p>
        </p:txBody>
      </p:sp>
    </p:spTree>
    <p:extLst>
      <p:ext uri="{BB962C8B-B14F-4D97-AF65-F5344CB8AC3E}">
        <p14:creationId xmlns:p14="http://schemas.microsoft.com/office/powerpoint/2010/main" val="88134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ido - Vacía">
    <p:bg>
      <p:bgPr>
        <a:solidFill>
          <a:schemeClr val="bg1"/>
        </a:solidFill>
        <a:effectLst/>
      </p:bgPr>
    </p:bg>
    <p:spTree>
      <p:nvGrpSpPr>
        <p:cNvPr id="1" name=""/>
        <p:cNvGrpSpPr/>
        <p:nvPr/>
      </p:nvGrpSpPr>
      <p:grpSpPr>
        <a:xfrm>
          <a:off x="0" y="0"/>
          <a:ext cx="0" cy="0"/>
          <a:chOff x="0" y="0"/>
          <a:chExt cx="0" cy="0"/>
        </a:xfrm>
      </p:grpSpPr>
      <p:sp>
        <p:nvSpPr>
          <p:cNvPr id="17" name="Title 14"/>
          <p:cNvSpPr>
            <a:spLocks noGrp="1"/>
          </p:cNvSpPr>
          <p:nvPr userDrawn="1">
            <p:ph type="title" hasCustomPrompt="1"/>
          </p:nvPr>
        </p:nvSpPr>
        <p:spPr>
          <a:xfrm>
            <a:off x="291865" y="188758"/>
            <a:ext cx="11613596" cy="559387"/>
          </a:xfrm>
          <a:prstGeom prst="rect">
            <a:avLst/>
          </a:prstGeom>
        </p:spPr>
        <p:txBody>
          <a:bodyPr anchor="t">
            <a:noAutofit/>
          </a:bodyPr>
          <a:lstStyle>
            <a:lvl1pPr>
              <a:lnSpc>
                <a:spcPct val="90000"/>
              </a:lnSpc>
              <a:defRPr sz="3600" b="1" spc="-150">
                <a:solidFill>
                  <a:schemeClr val="tx2"/>
                </a:solidFill>
              </a:defRPr>
            </a:lvl1pPr>
          </a:lstStyle>
          <a:p>
            <a:r>
              <a:rPr lang="es-CO" noProof="0"/>
              <a:t>Título de la diapositiva</a:t>
            </a:r>
          </a:p>
        </p:txBody>
      </p:sp>
      <p:sp>
        <p:nvSpPr>
          <p:cNvPr id="18" name="Text Placeholder 17"/>
          <p:cNvSpPr>
            <a:spLocks noGrp="1"/>
          </p:cNvSpPr>
          <p:nvPr userDrawn="1">
            <p:ph type="body" sz="quarter" idx="10" hasCustomPrompt="1"/>
          </p:nvPr>
        </p:nvSpPr>
        <p:spPr>
          <a:xfrm>
            <a:off x="291866" y="689542"/>
            <a:ext cx="11614384" cy="360939"/>
          </a:xfrm>
          <a:prstGeom prst="rect">
            <a:avLst/>
          </a:prstGeom>
        </p:spPr>
        <p:txBody>
          <a:bodyPr>
            <a:noAutofit/>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0" name="Text Placeholder 19">
            <a:extLst>
              <a:ext uri="{FF2B5EF4-FFF2-40B4-BE49-F238E27FC236}">
                <a16:creationId xmlns:a16="http://schemas.microsoft.com/office/drawing/2014/main" xmlns="" id="{1A42CDCE-22F1-430F-8FEA-A47335056F6D}"/>
              </a:ext>
            </a:extLst>
          </p:cNvPr>
          <p:cNvSpPr>
            <a:spLocks noGrp="1"/>
          </p:cNvSpPr>
          <p:nvPr userDrawn="1">
            <p:ph type="body" sz="quarter" idx="11" hasCustomPrompt="1"/>
          </p:nvPr>
        </p:nvSpPr>
        <p:spPr>
          <a:xfrm>
            <a:off x="291866" y="5735637"/>
            <a:ext cx="11613596" cy="254527"/>
          </a:xfrm>
          <a:prstGeom prst="rect">
            <a:avLst/>
          </a:prstGeom>
        </p:spPr>
        <p:txBody>
          <a:bodyPr anchor="ctr">
            <a:noAutofit/>
          </a:bodyPr>
          <a:lstStyle>
            <a:lvl1pPr marL="0" indent="0" algn="r">
              <a:lnSpc>
                <a:spcPct val="100000"/>
              </a:lnSpc>
              <a:spcBef>
                <a:spcPts val="0"/>
              </a:spcBef>
              <a:buNone/>
              <a:defRPr sz="900">
                <a:solidFill>
                  <a:schemeClr val="tx1"/>
                </a:solidFill>
              </a:defRPr>
            </a:lvl1pPr>
          </a:lstStyle>
          <a:p>
            <a:pPr lvl="0"/>
            <a:r>
              <a:rPr lang="es-CO" noProof="0"/>
              <a:t>Fuente y/o notas</a:t>
            </a:r>
          </a:p>
        </p:txBody>
      </p:sp>
      <p:grpSp>
        <p:nvGrpSpPr>
          <p:cNvPr id="4" name="Group 3">
            <a:extLst>
              <a:ext uri="{FF2B5EF4-FFF2-40B4-BE49-F238E27FC236}">
                <a16:creationId xmlns:a16="http://schemas.microsoft.com/office/drawing/2014/main" xmlns="" id="{A8C3AFFA-34F4-47F3-865B-C98FACFA2FB4}"/>
              </a:ext>
            </a:extLst>
          </p:cNvPr>
          <p:cNvGrpSpPr/>
          <p:nvPr userDrawn="1"/>
        </p:nvGrpSpPr>
        <p:grpSpPr>
          <a:xfrm>
            <a:off x="0" y="6084796"/>
            <a:ext cx="12191998" cy="777965"/>
            <a:chOff x="0" y="6084796"/>
            <a:chExt cx="12191998" cy="777965"/>
          </a:xfrm>
        </p:grpSpPr>
        <p:sp>
          <p:nvSpPr>
            <p:cNvPr id="14" name="Shape 93"/>
            <p:cNvSpPr/>
            <p:nvPr/>
          </p:nvSpPr>
          <p:spPr>
            <a:xfrm>
              <a:off x="0" y="6084796"/>
              <a:ext cx="12191998" cy="777965"/>
            </a:xfrm>
            <a:prstGeom prst="rect">
              <a:avLst/>
            </a:prstGeom>
            <a:solidFill>
              <a:schemeClr val="tx2"/>
            </a:solidFill>
            <a:ln>
              <a:noFill/>
            </a:ln>
          </p:spPr>
          <p:txBody>
            <a:bodyPr lIns="91425" tIns="91425" rIns="91425" bIns="91425" anchor="ctr" anchorCtr="0">
              <a:noAutofit/>
            </a:bodyPr>
            <a:lstStyle/>
            <a:p>
              <a:endParaRPr sz="1351" dirty="0">
                <a:solidFill>
                  <a:prstClr val="black"/>
                </a:solidFill>
                <a:latin typeface="Montserrat" panose="00000500000000000000" pitchFamily="2" charset="0"/>
              </a:endParaRPr>
            </a:p>
          </p:txBody>
        </p:sp>
        <p:sp>
          <p:nvSpPr>
            <p:cNvPr id="15" name="Shape 97"/>
            <p:cNvSpPr txBox="1"/>
            <p:nvPr/>
          </p:nvSpPr>
          <p:spPr>
            <a:xfrm>
              <a:off x="117234" y="6220810"/>
              <a:ext cx="8932981" cy="505830"/>
            </a:xfrm>
            <a:prstGeom prst="rect">
              <a:avLst/>
            </a:prstGeom>
            <a:noFill/>
            <a:ln>
              <a:noFill/>
            </a:ln>
          </p:spPr>
          <p:txBody>
            <a:bodyPr lIns="91425" tIns="91425" rIns="91425" bIns="91425" anchor="t" anchorCtr="0">
              <a:noAutofit/>
            </a:bodyPr>
            <a:lstStyle/>
            <a:p>
              <a:r>
                <a:rPr lang="es-CO" sz="1050" dirty="0">
                  <a:solidFill>
                    <a:schemeClr val="bg1"/>
                  </a:solidFill>
                  <a:latin typeface="Montserrat" panose="00000500000000000000" pitchFamily="2" charset="0"/>
                </a:rPr>
                <a:t>.</a:t>
              </a:r>
              <a:endParaRPr lang="x-none" sz="1050" dirty="0">
                <a:solidFill>
                  <a:schemeClr val="bg1"/>
                </a:solidFill>
                <a:latin typeface="Montserrat" panose="00000500000000000000" pitchFamily="2" charset="0"/>
              </a:endParaRPr>
            </a:p>
          </p:txBody>
        </p:sp>
        <p:pic>
          <p:nvPicPr>
            <p:cNvPr id="9" name="Graphic 8">
              <a:extLst>
                <a:ext uri="{FF2B5EF4-FFF2-40B4-BE49-F238E27FC236}">
                  <a16:creationId xmlns:a16="http://schemas.microsoft.com/office/drawing/2014/main" xmlns="" id="{9275BFA7-A410-4685-ADD8-CB82657B75A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888256" y="6251716"/>
              <a:ext cx="1318690" cy="444016"/>
            </a:xfrm>
            <a:prstGeom prst="rect">
              <a:avLst/>
            </a:prstGeom>
          </p:spPr>
        </p:pic>
        <p:pic>
          <p:nvPicPr>
            <p:cNvPr id="3" name="Graphic 2">
              <a:extLst>
                <a:ext uri="{FF2B5EF4-FFF2-40B4-BE49-F238E27FC236}">
                  <a16:creationId xmlns:a16="http://schemas.microsoft.com/office/drawing/2014/main" xmlns="" id="{BD3E5294-3D92-4024-BCA9-D14606EFCD2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1420424" y="6211087"/>
              <a:ext cx="525273" cy="525273"/>
            </a:xfrm>
            <a:prstGeom prst="rect">
              <a:avLst/>
            </a:prstGeom>
          </p:spPr>
        </p:pic>
      </p:grpSp>
      <p:sp>
        <p:nvSpPr>
          <p:cNvPr id="11" name="Shape 97">
            <a:extLst>
              <a:ext uri="{FF2B5EF4-FFF2-40B4-BE49-F238E27FC236}">
                <a16:creationId xmlns:a16="http://schemas.microsoft.com/office/drawing/2014/main" xmlns="" id="{A894B124-94B5-4C53-82D7-03D7C656D6CB}"/>
              </a:ext>
            </a:extLst>
          </p:cNvPr>
          <p:cNvSpPr txBox="1"/>
          <p:nvPr userDrawn="1"/>
        </p:nvSpPr>
        <p:spPr>
          <a:xfrm>
            <a:off x="117235" y="6220810"/>
            <a:ext cx="7461734" cy="505830"/>
          </a:xfrm>
          <a:prstGeom prst="rect">
            <a:avLst/>
          </a:prstGeom>
          <a:noFill/>
          <a:ln>
            <a:noFill/>
          </a:ln>
        </p:spPr>
        <p:txBody>
          <a:bodyPr lIns="91425" tIns="91425" rIns="91425" bIns="91425" anchor="t" anchorCtr="0">
            <a:noAutofit/>
          </a:bodyPr>
          <a:lstStyle/>
          <a:p>
            <a:r>
              <a:rPr lang="es-ES" sz="1200" b="1" dirty="0">
                <a:solidFill>
                  <a:schemeClr val="bg1"/>
                </a:solidFill>
                <a:latin typeface="Montserrat" panose="00000500000000000000" pitchFamily="2" charset="0"/>
              </a:rPr>
              <a:t>Taller Construyendo País</a:t>
            </a:r>
          </a:p>
          <a:p>
            <a:r>
              <a:rPr lang="es-CO" sz="1050" dirty="0">
                <a:solidFill>
                  <a:schemeClr val="bg1"/>
                </a:solidFill>
                <a:latin typeface="Montserrat" panose="00000500000000000000" pitchFamily="2" charset="0"/>
              </a:rPr>
              <a:t>Marzo 2020</a:t>
            </a:r>
            <a:endParaRPr lang="x-none" sz="1050" dirty="0">
              <a:solidFill>
                <a:schemeClr val="bg1"/>
              </a:solidFill>
              <a:latin typeface="Montserrat" panose="00000500000000000000" pitchFamily="2" charset="0"/>
            </a:endParaRPr>
          </a:p>
        </p:txBody>
      </p:sp>
      <p:pic>
        <p:nvPicPr>
          <p:cNvPr id="12" name="Graphic 8">
            <a:extLst>
              <a:ext uri="{FF2B5EF4-FFF2-40B4-BE49-F238E27FC236}">
                <a16:creationId xmlns:a16="http://schemas.microsoft.com/office/drawing/2014/main" xmlns="" id="{455FA3A2-F1C9-4053-8442-385FA1676C83}"/>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8728444" y="6180567"/>
            <a:ext cx="3356474" cy="589430"/>
          </a:xfrm>
          <a:prstGeom prst="rect">
            <a:avLst/>
          </a:prstGeom>
        </p:spPr>
      </p:pic>
    </p:spTree>
    <p:extLst>
      <p:ext uri="{BB962C8B-B14F-4D97-AF65-F5344CB8AC3E}">
        <p14:creationId xmlns:p14="http://schemas.microsoft.com/office/powerpoint/2010/main" val="30010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ítulo / Standby">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1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36641BE7-26C5-4FB5-BC78-E0734E1B30D1}"/>
              </a:ext>
            </a:extLst>
          </p:cNvPr>
          <p:cNvSpPr>
            <a:spLocks noGrp="1"/>
          </p:cNvSpPr>
          <p:nvPr>
            <p:ph type="body" sz="quarter" idx="11" hasCustomPrompt="1"/>
          </p:nvPr>
        </p:nvSpPr>
        <p:spPr>
          <a:xfrm>
            <a:off x="2495554" y="1308100"/>
            <a:ext cx="7200894" cy="4991100"/>
          </a:xfrm>
          <a:prstGeom prst="rect">
            <a:avLst/>
          </a:prstGeom>
        </p:spPr>
        <p:txBody>
          <a:bodyPr anchor="ctr"/>
          <a:lstStyle>
            <a:lvl1pPr marL="1080000" indent="-1080000">
              <a:lnSpc>
                <a:spcPct val="100000"/>
              </a:lnSpc>
              <a:spcBef>
                <a:spcPts val="5000"/>
              </a:spcBef>
              <a:buSzPct val="230000"/>
              <a:buFont typeface="+mj-lt"/>
              <a:buAutoNum type="arabicPeriod"/>
              <a:defRPr sz="3000">
                <a:solidFill>
                  <a:schemeClr val="bg1"/>
                </a:solidFill>
                <a:latin typeface="+mj-lt"/>
              </a:defRPr>
            </a:lvl1pPr>
            <a:lvl2pPr marL="914400" indent="-457200">
              <a:lnSpc>
                <a:spcPct val="100000"/>
              </a:lnSpc>
              <a:spcBef>
                <a:spcPts val="1200"/>
              </a:spcBef>
              <a:buFont typeface="+mj-lt"/>
              <a:buAutoNum type="arabicPeriod"/>
              <a:defRPr>
                <a:solidFill>
                  <a:schemeClr val="bg1"/>
                </a:solidFill>
              </a:defRPr>
            </a:lvl2pPr>
            <a:lvl3pPr marL="1371600" indent="-457200">
              <a:lnSpc>
                <a:spcPct val="100000"/>
              </a:lnSpc>
              <a:spcBef>
                <a:spcPts val="1200"/>
              </a:spcBef>
              <a:buFont typeface="+mj-lt"/>
              <a:buAutoNum type="arabicPeriod"/>
              <a:defRPr>
                <a:solidFill>
                  <a:schemeClr val="bg1"/>
                </a:solidFill>
              </a:defRPr>
            </a:lvl3pPr>
            <a:lvl4pPr marL="1714500" indent="-342900">
              <a:lnSpc>
                <a:spcPct val="100000"/>
              </a:lnSpc>
              <a:spcBef>
                <a:spcPts val="1200"/>
              </a:spcBef>
              <a:buFont typeface="+mj-lt"/>
              <a:buAutoNum type="arabicPeriod"/>
              <a:defRPr>
                <a:solidFill>
                  <a:schemeClr val="bg1"/>
                </a:solidFill>
              </a:defRPr>
            </a:lvl4pPr>
            <a:lvl5pPr marL="2171700" indent="-342900">
              <a:lnSpc>
                <a:spcPct val="100000"/>
              </a:lnSpc>
              <a:spcBef>
                <a:spcPts val="1200"/>
              </a:spcBef>
              <a:buFont typeface="+mj-lt"/>
              <a:buAutoNum type="arabicPeriod"/>
              <a:defRPr>
                <a:solidFill>
                  <a:schemeClr val="bg1"/>
                </a:solidFill>
              </a:defRPr>
            </a:lvl5pPr>
          </a:lstStyle>
          <a:p>
            <a:pPr lvl="0"/>
            <a:r>
              <a:rPr lang="es-CO" noProof="0" dirty="0"/>
              <a:t>Primer tema a presentar</a:t>
            </a:r>
          </a:p>
          <a:p>
            <a:pPr lvl="0"/>
            <a:r>
              <a:rPr lang="es-CO" noProof="0" dirty="0"/>
              <a:t>Segundo tema a presentar</a:t>
            </a:r>
          </a:p>
          <a:p>
            <a:pPr lvl="0"/>
            <a:r>
              <a:rPr lang="es-CO" noProof="0" dirty="0"/>
              <a:t>Tercer</a:t>
            </a:r>
            <a:r>
              <a:rPr lang="en-US" dirty="0"/>
              <a:t> </a:t>
            </a:r>
            <a:r>
              <a:rPr lang="es-CO" noProof="0" dirty="0"/>
              <a:t>tema a presentar</a:t>
            </a:r>
          </a:p>
          <a:p>
            <a:pPr lvl="0"/>
            <a:r>
              <a:rPr lang="es-CO" noProof="0" dirty="0"/>
              <a:t>Cuarto</a:t>
            </a:r>
            <a:r>
              <a:rPr lang="es-CO" dirty="0"/>
              <a:t> tema a presentar</a:t>
            </a:r>
            <a:endParaRPr lang="es-CO" noProof="0" dirty="0"/>
          </a:p>
        </p:txBody>
      </p:sp>
      <p:sp>
        <p:nvSpPr>
          <p:cNvPr id="14" name="TextBox 13">
            <a:extLst>
              <a:ext uri="{FF2B5EF4-FFF2-40B4-BE49-F238E27FC236}">
                <a16:creationId xmlns:a16="http://schemas.microsoft.com/office/drawing/2014/main" xmlns="" id="{640AD39C-813F-4272-B134-8FA1F4F99DC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
        <p:nvSpPr>
          <p:cNvPr id="23" name="Text Placeholder 10">
            <a:extLst>
              <a:ext uri="{FF2B5EF4-FFF2-40B4-BE49-F238E27FC236}">
                <a16:creationId xmlns:a16="http://schemas.microsoft.com/office/drawing/2014/main" xmlns="" id="{1751061A-4B17-488A-85A5-DE4F0817879E}"/>
              </a:ext>
            </a:extLst>
          </p:cNvPr>
          <p:cNvSpPr>
            <a:spLocks noGrp="1"/>
          </p:cNvSpPr>
          <p:nvPr>
            <p:ph type="body" sz="quarter" idx="12"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900">
                <a:solidFill>
                  <a:schemeClr val="bg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5" name="TextBox 4">
            <a:extLst>
              <a:ext uri="{FF2B5EF4-FFF2-40B4-BE49-F238E27FC236}">
                <a16:creationId xmlns:a16="http://schemas.microsoft.com/office/drawing/2014/main" xmlns="" id="{5B173034-8183-4D4E-ABBA-3A3B38E6E9E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Tree>
    <p:extLst>
      <p:ext uri="{BB962C8B-B14F-4D97-AF65-F5344CB8AC3E}">
        <p14:creationId xmlns:p14="http://schemas.microsoft.com/office/powerpoint/2010/main" val="18580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ción">
    <p:bg>
      <p:bgPr>
        <a:solidFill>
          <a:schemeClr val="accent1"/>
        </a:solidFill>
        <a:effectLst/>
      </p:bgPr>
    </p:bg>
    <p:spTree>
      <p:nvGrpSpPr>
        <p:cNvPr id="1" name=""/>
        <p:cNvGrpSpPr/>
        <p:nvPr/>
      </p:nvGrpSpPr>
      <p:grpSpPr>
        <a:xfrm>
          <a:off x="0" y="0"/>
          <a:ext cx="0" cy="0"/>
          <a:chOff x="0" y="0"/>
          <a:chExt cx="0" cy="0"/>
        </a:xfrm>
      </p:grpSpPr>
      <p:pic>
        <p:nvPicPr>
          <p:cNvPr id="2051" name="Imagen 9">
            <a:extLst>
              <a:ext uri="{FF2B5EF4-FFF2-40B4-BE49-F238E27FC236}">
                <a16:creationId xmlns:a16="http://schemas.microsoft.com/office/drawing/2014/main" xmlns="" id="{1958E45D-C22B-4D67-9617-A812CD6B5BC0}"/>
              </a:ext>
            </a:extLst>
          </p:cNvPr>
          <p:cNvPicPr>
            <a:picLocks noChangeAspect="1" noChangeArrowheads="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9623" t="2675"/>
          <a:stretch/>
        </p:blipFill>
        <p:spPr bwMode="auto">
          <a:xfrm>
            <a:off x="0" y="0"/>
            <a:ext cx="660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23">
            <a:extLst>
              <a:ext uri="{FF2B5EF4-FFF2-40B4-BE49-F238E27FC236}">
                <a16:creationId xmlns:a16="http://schemas.microsoft.com/office/drawing/2014/main" xmlns="" id="{A8B0F87C-1C91-4374-B35E-E86516F8364F}"/>
              </a:ext>
            </a:extLst>
          </p:cNvPr>
          <p:cNvPicPr>
            <a:picLocks noChangeAspect="1" noChangeArrowheads="1"/>
          </p:cNvPicPr>
          <p:nvPr userDrawn="1"/>
        </p:nvPicPr>
        <p:blipFill rotWithShape="1">
          <a:blip r:embed="rId3">
            <a:clrChange>
              <a:clrFrom>
                <a:srgbClr val="000000"/>
              </a:clrFrom>
              <a:clrTo>
                <a:srgbClr val="000000">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29746" t="1858" b="41935"/>
          <a:stretch/>
        </p:blipFill>
        <p:spPr bwMode="auto">
          <a:xfrm>
            <a:off x="0" y="0"/>
            <a:ext cx="6592486" cy="6820990"/>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4">
            <a:extLst>
              <a:ext uri="{FF2B5EF4-FFF2-40B4-BE49-F238E27FC236}">
                <a16:creationId xmlns:a16="http://schemas.microsoft.com/office/drawing/2014/main" xmlns="" id="{D4B67DDE-A95E-4777-9357-A7C4A6199A85}"/>
              </a:ext>
            </a:extLst>
          </p:cNvPr>
          <p:cNvPicPr>
            <a:picLocks noChangeAspect="1" noChangeArrowheads="1"/>
          </p:cNvPicPr>
          <p:nvPr userDrawn="1"/>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87460" y="448439"/>
            <a:ext cx="2703830" cy="152750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2">
            <a:extLst>
              <a:ext uri="{FF2B5EF4-FFF2-40B4-BE49-F238E27FC236}">
                <a16:creationId xmlns:a16="http://schemas.microsoft.com/office/drawing/2014/main" xmlns="" id="{D94AF6E4-D3F3-44C5-80E6-3C6B7404B757}"/>
              </a:ext>
            </a:extLst>
          </p:cNvPr>
          <p:cNvSpPr>
            <a:spLocks noGrp="1"/>
          </p:cNvSpPr>
          <p:nvPr userDrawn="1">
            <p:ph type="body" sz="quarter" idx="11" hasCustomPrompt="1"/>
          </p:nvPr>
        </p:nvSpPr>
        <p:spPr>
          <a:xfrm>
            <a:off x="6669553" y="2303144"/>
            <a:ext cx="5309722" cy="3556000"/>
          </a:xfrm>
          <a:prstGeom prst="rect">
            <a:avLst/>
          </a:prstGeom>
        </p:spPr>
        <p:txBody>
          <a:bodyPr anchor="t"/>
          <a:lstStyle>
            <a:lvl1pPr marL="0" indent="0">
              <a:lnSpc>
                <a:spcPct val="100000"/>
              </a:lnSpc>
              <a:spcBef>
                <a:spcPts val="5000"/>
              </a:spcBef>
              <a:buSzPct val="230000"/>
              <a:buFont typeface="+mj-lt"/>
              <a:buNone/>
              <a:defRPr sz="3600">
                <a:solidFill>
                  <a:schemeClr val="bg1"/>
                </a:solidFill>
                <a:latin typeface="+mj-lt"/>
              </a:defRPr>
            </a:lvl1pPr>
            <a:lvl2pPr marL="914400" indent="-457200">
              <a:lnSpc>
                <a:spcPct val="100000"/>
              </a:lnSpc>
              <a:spcBef>
                <a:spcPts val="1200"/>
              </a:spcBef>
              <a:buFont typeface="+mj-lt"/>
              <a:buAutoNum type="arabicPeriod"/>
              <a:defRPr>
                <a:solidFill>
                  <a:schemeClr val="bg1"/>
                </a:solidFill>
              </a:defRPr>
            </a:lvl2pPr>
            <a:lvl3pPr marL="1371600" indent="-457200">
              <a:lnSpc>
                <a:spcPct val="100000"/>
              </a:lnSpc>
              <a:spcBef>
                <a:spcPts val="1200"/>
              </a:spcBef>
              <a:buFont typeface="+mj-lt"/>
              <a:buAutoNum type="arabicPeriod"/>
              <a:defRPr>
                <a:solidFill>
                  <a:schemeClr val="bg1"/>
                </a:solidFill>
              </a:defRPr>
            </a:lvl3pPr>
            <a:lvl4pPr marL="1714500" indent="-342900">
              <a:lnSpc>
                <a:spcPct val="100000"/>
              </a:lnSpc>
              <a:spcBef>
                <a:spcPts val="1200"/>
              </a:spcBef>
              <a:buFont typeface="+mj-lt"/>
              <a:buAutoNum type="arabicPeriod"/>
              <a:defRPr>
                <a:solidFill>
                  <a:schemeClr val="bg1"/>
                </a:solidFill>
              </a:defRPr>
            </a:lvl4pPr>
            <a:lvl5pPr marL="2171700" indent="-342900">
              <a:lnSpc>
                <a:spcPct val="100000"/>
              </a:lnSpc>
              <a:spcBef>
                <a:spcPts val="1200"/>
              </a:spcBef>
              <a:buFont typeface="+mj-lt"/>
              <a:buAutoNum type="arabicPeriod"/>
              <a:defRPr>
                <a:solidFill>
                  <a:schemeClr val="bg1"/>
                </a:solidFill>
              </a:defRPr>
            </a:lvl5pPr>
          </a:lstStyle>
          <a:p>
            <a:pPr lvl="0"/>
            <a:r>
              <a:rPr lang="es-CO" noProof="0" dirty="0"/>
              <a:t>Tema o nombre de la sección a presentar</a:t>
            </a:r>
          </a:p>
        </p:txBody>
      </p:sp>
      <p:sp>
        <p:nvSpPr>
          <p:cNvPr id="21" name="TextBox 20">
            <a:extLst>
              <a:ext uri="{FF2B5EF4-FFF2-40B4-BE49-F238E27FC236}">
                <a16:creationId xmlns:a16="http://schemas.microsoft.com/office/drawing/2014/main" xmlns="" id="{8D7359E1-404C-43F8-B819-FC3283C5A6F1}"/>
              </a:ext>
            </a:extLst>
          </p:cNvPr>
          <p:cNvSpPr txBox="1"/>
          <p:nvPr userDrawn="1"/>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
        <p:nvSpPr>
          <p:cNvPr id="7" name="Text Placeholder 6">
            <a:extLst>
              <a:ext uri="{FF2B5EF4-FFF2-40B4-BE49-F238E27FC236}">
                <a16:creationId xmlns:a16="http://schemas.microsoft.com/office/drawing/2014/main" xmlns="" id="{5969C07E-C368-4AB8-8C6E-0D28F37C846B}"/>
              </a:ext>
            </a:extLst>
          </p:cNvPr>
          <p:cNvSpPr>
            <a:spLocks noGrp="1"/>
          </p:cNvSpPr>
          <p:nvPr userDrawn="1">
            <p:ph type="body" sz="quarter" idx="12" hasCustomPrompt="1"/>
          </p:nvPr>
        </p:nvSpPr>
        <p:spPr>
          <a:xfrm>
            <a:off x="6668646" y="998856"/>
            <a:ext cx="2076450" cy="1092200"/>
          </a:xfrm>
          <a:prstGeom prst="rect">
            <a:avLst/>
          </a:prstGeom>
        </p:spPr>
        <p:txBody>
          <a:bodyPr/>
          <a:lstStyle>
            <a:lvl1pPr marL="0" indent="0" algn="l">
              <a:buNone/>
              <a:defRPr sz="8000" b="1">
                <a:solidFill>
                  <a:schemeClr val="bg1"/>
                </a:solidFill>
                <a:latin typeface="+mn-lt"/>
              </a:defRPr>
            </a:lvl1pPr>
          </a:lstStyle>
          <a:p>
            <a:pPr lvl="0"/>
            <a:r>
              <a:rPr lang="en-US" dirty="0"/>
              <a:t>#.</a:t>
            </a:r>
            <a:endParaRPr lang="es-CO" dirty="0"/>
          </a:p>
        </p:txBody>
      </p:sp>
      <p:sp>
        <p:nvSpPr>
          <p:cNvPr id="28" name="Text Placeholder 10">
            <a:extLst>
              <a:ext uri="{FF2B5EF4-FFF2-40B4-BE49-F238E27FC236}">
                <a16:creationId xmlns:a16="http://schemas.microsoft.com/office/drawing/2014/main" xmlns="" id="{3FD376D0-BFCB-4BD5-8030-6178702AD637}"/>
              </a:ext>
            </a:extLst>
          </p:cNvPr>
          <p:cNvSpPr>
            <a:spLocks noGrp="1"/>
          </p:cNvSpPr>
          <p:nvPr userDrawn="1">
            <p:ph type="body" sz="quarter" idx="13"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900">
                <a:solidFill>
                  <a:schemeClr val="bg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6" name="TextBox 5">
            <a:extLst>
              <a:ext uri="{FF2B5EF4-FFF2-40B4-BE49-F238E27FC236}">
                <a16:creationId xmlns:a16="http://schemas.microsoft.com/office/drawing/2014/main" xmlns="" id="{2DB2FD8A-5177-4899-AE90-1CE838317E97}"/>
              </a:ext>
            </a:extLst>
          </p:cNvPr>
          <p:cNvSpPr txBox="1"/>
          <p:nvPr userDrawn="1"/>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
        <p:nvSpPr>
          <p:cNvPr id="2" name="Rectangle 5">
            <a:extLst>
              <a:ext uri="{FF2B5EF4-FFF2-40B4-BE49-F238E27FC236}">
                <a16:creationId xmlns:a16="http://schemas.microsoft.com/office/drawing/2014/main" xmlns="" id="{A28EB0BF-5723-492D-B5C6-8666C605AF77}"/>
              </a:ext>
            </a:extLst>
          </p:cNvPr>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3" name="Rectangle 6">
            <a:extLst>
              <a:ext uri="{FF2B5EF4-FFF2-40B4-BE49-F238E27FC236}">
                <a16:creationId xmlns:a16="http://schemas.microsoft.com/office/drawing/2014/main" xmlns="" id="{9AC6D042-80C1-4023-BA86-D07C89A5462E}"/>
              </a:ext>
            </a:extLst>
          </p:cNvPr>
          <p:cNvSpPr>
            <a:spLocks noChangeArrowheads="1"/>
          </p:cNvSpPr>
          <p:nvPr userDrawn="1"/>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11675" algn="l"/>
              </a:tabLst>
              <a:defRPr>
                <a:solidFill>
                  <a:schemeClr val="tx1"/>
                </a:solidFill>
                <a:latin typeface="Arial" panose="020B0604020202020204" pitchFamily="34" charset="0"/>
              </a:defRPr>
            </a:lvl1pPr>
            <a:lvl2pPr eaLnBrk="0" fontAlgn="base" hangingPunct="0">
              <a:spcBef>
                <a:spcPct val="0"/>
              </a:spcBef>
              <a:spcAft>
                <a:spcPct val="0"/>
              </a:spcAft>
              <a:tabLst>
                <a:tab pos="4511675" algn="l"/>
              </a:tabLst>
              <a:defRPr>
                <a:solidFill>
                  <a:schemeClr val="tx1"/>
                </a:solidFill>
                <a:latin typeface="Arial" panose="020B0604020202020204" pitchFamily="34" charset="0"/>
              </a:defRPr>
            </a:lvl2pPr>
            <a:lvl3pPr eaLnBrk="0" fontAlgn="base" hangingPunct="0">
              <a:spcBef>
                <a:spcPct val="0"/>
              </a:spcBef>
              <a:spcAft>
                <a:spcPct val="0"/>
              </a:spcAft>
              <a:tabLst>
                <a:tab pos="4511675" algn="l"/>
              </a:tabLst>
              <a:defRPr>
                <a:solidFill>
                  <a:schemeClr val="tx1"/>
                </a:solidFill>
                <a:latin typeface="Arial" panose="020B0604020202020204" pitchFamily="34" charset="0"/>
              </a:defRPr>
            </a:lvl3pPr>
            <a:lvl4pPr eaLnBrk="0" fontAlgn="base" hangingPunct="0">
              <a:spcBef>
                <a:spcPct val="0"/>
              </a:spcBef>
              <a:spcAft>
                <a:spcPct val="0"/>
              </a:spcAft>
              <a:tabLst>
                <a:tab pos="4511675" algn="l"/>
              </a:tabLst>
              <a:defRPr>
                <a:solidFill>
                  <a:schemeClr val="tx1"/>
                </a:solidFill>
                <a:latin typeface="Arial" panose="020B0604020202020204" pitchFamily="34" charset="0"/>
              </a:defRPr>
            </a:lvl4pPr>
            <a:lvl5pPr eaLnBrk="0" fontAlgn="base" hangingPunct="0">
              <a:spcBef>
                <a:spcPct val="0"/>
              </a:spcBef>
              <a:spcAft>
                <a:spcPct val="0"/>
              </a:spcAft>
              <a:tabLst>
                <a:tab pos="4511675" algn="l"/>
              </a:tabLst>
              <a:defRPr>
                <a:solidFill>
                  <a:schemeClr val="tx1"/>
                </a:solidFill>
                <a:latin typeface="Arial" panose="020B0604020202020204" pitchFamily="34" charset="0"/>
              </a:defRPr>
            </a:lvl5pPr>
            <a:lvl6pPr eaLnBrk="0" fontAlgn="base" hangingPunct="0">
              <a:spcBef>
                <a:spcPct val="0"/>
              </a:spcBef>
              <a:spcAft>
                <a:spcPct val="0"/>
              </a:spcAft>
              <a:tabLst>
                <a:tab pos="4511675" algn="l"/>
              </a:tabLst>
              <a:defRPr>
                <a:solidFill>
                  <a:schemeClr val="tx1"/>
                </a:solidFill>
                <a:latin typeface="Arial" panose="020B0604020202020204" pitchFamily="34" charset="0"/>
              </a:defRPr>
            </a:lvl6pPr>
            <a:lvl7pPr eaLnBrk="0" fontAlgn="base" hangingPunct="0">
              <a:spcBef>
                <a:spcPct val="0"/>
              </a:spcBef>
              <a:spcAft>
                <a:spcPct val="0"/>
              </a:spcAft>
              <a:tabLst>
                <a:tab pos="4511675" algn="l"/>
              </a:tabLst>
              <a:defRPr>
                <a:solidFill>
                  <a:schemeClr val="tx1"/>
                </a:solidFill>
                <a:latin typeface="Arial" panose="020B0604020202020204" pitchFamily="34" charset="0"/>
              </a:defRPr>
            </a:lvl7pPr>
            <a:lvl8pPr eaLnBrk="0" fontAlgn="base" hangingPunct="0">
              <a:spcBef>
                <a:spcPct val="0"/>
              </a:spcBef>
              <a:spcAft>
                <a:spcPct val="0"/>
              </a:spcAft>
              <a:tabLst>
                <a:tab pos="4511675" algn="l"/>
              </a:tabLst>
              <a:defRPr>
                <a:solidFill>
                  <a:schemeClr val="tx1"/>
                </a:solidFill>
                <a:latin typeface="Arial" panose="020B0604020202020204" pitchFamily="34" charset="0"/>
              </a:defRPr>
            </a:lvl8pPr>
            <a:lvl9pPr eaLnBrk="0" fontAlgn="base" hangingPunct="0">
              <a:spcBef>
                <a:spcPct val="0"/>
              </a:spcBef>
              <a:spcAft>
                <a:spcPct val="0"/>
              </a:spcAft>
              <a:tabLst>
                <a:tab pos="45116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11675" algn="l"/>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11675" algn="l"/>
              </a:tabLst>
            </a:pPr>
            <a:r>
              <a:rPr kumimoji="0" lang="en-US" altLang="es-CO"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s-CO" altLang="es-CO"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11675" algn="l"/>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54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bsección / Concepto Importante">
    <p:bg>
      <p:bgPr>
        <a:solidFill>
          <a:schemeClr val="accent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1461671" y="1671638"/>
            <a:ext cx="9268658" cy="4073525"/>
          </a:xfrm>
          <a:prstGeom prst="rect">
            <a:avLst/>
          </a:prstGeom>
        </p:spPr>
        <p:txBody>
          <a:bodyPr anchor="ctr">
            <a:normAutofit/>
          </a:bodyPr>
          <a:lstStyle>
            <a:lvl1pPr marL="0" indent="0" algn="ctr">
              <a:buNone/>
              <a:defRPr sz="60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CO" dirty="0"/>
              <a:t>Idea o concepto clave para resaltar</a:t>
            </a:r>
          </a:p>
        </p:txBody>
      </p:sp>
      <p:sp>
        <p:nvSpPr>
          <p:cNvPr id="4" name="Text Placeholder 10">
            <a:extLst>
              <a:ext uri="{FF2B5EF4-FFF2-40B4-BE49-F238E27FC236}">
                <a16:creationId xmlns:a16="http://schemas.microsoft.com/office/drawing/2014/main" xmlns="" id="{6AB63097-327F-46A1-996B-044A1E5EB9AD}"/>
              </a:ext>
            </a:extLst>
          </p:cNvPr>
          <p:cNvSpPr>
            <a:spLocks noGrp="1"/>
          </p:cNvSpPr>
          <p:nvPr>
            <p:ph type="body" sz="quarter" idx="11"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900">
                <a:solidFill>
                  <a:schemeClr val="bg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5" name="TextBox 4">
            <a:extLst>
              <a:ext uri="{FF2B5EF4-FFF2-40B4-BE49-F238E27FC236}">
                <a16:creationId xmlns:a16="http://schemas.microsoft.com/office/drawing/2014/main" xmlns="" id="{773853B5-1E04-4C90-BFE2-960393AFD450}"/>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
        <p:nvSpPr>
          <p:cNvPr id="6" name="TextBox 5">
            <a:extLst>
              <a:ext uri="{FF2B5EF4-FFF2-40B4-BE49-F238E27FC236}">
                <a16:creationId xmlns:a16="http://schemas.microsoft.com/office/drawing/2014/main" xmlns="" id="{ED114926-D922-4A4D-839A-27356F5000EA}"/>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bg1"/>
                </a:solidFill>
              </a:rPr>
              <a:pPr algn="ctr">
                <a:spcBef>
                  <a:spcPts val="600"/>
                </a:spcBef>
              </a:pPr>
              <a:t>‹Nr.›</a:t>
            </a:fld>
            <a:endParaRPr lang="es-CO" sz="800" dirty="0">
              <a:solidFill>
                <a:schemeClr val="bg1"/>
              </a:solidFill>
            </a:endParaRPr>
          </a:p>
        </p:txBody>
      </p:sp>
    </p:spTree>
    <p:extLst>
      <p:ext uri="{BB962C8B-B14F-4D97-AF65-F5344CB8AC3E}">
        <p14:creationId xmlns:p14="http://schemas.microsoft.com/office/powerpoint/2010/main" val="34467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 Solo Texto - Una Columna">
    <p:bg>
      <p:bgPr>
        <a:solidFill>
          <a:schemeClr val="accent6"/>
        </a:solidFill>
        <a:effectLst/>
      </p:bgPr>
    </p:bg>
    <p:spTree>
      <p:nvGrpSpPr>
        <p:cNvPr id="1" name=""/>
        <p:cNvGrpSpPr/>
        <p:nvPr/>
      </p:nvGrpSpPr>
      <p:grpSpPr>
        <a:xfrm>
          <a:off x="0" y="0"/>
          <a:ext cx="0" cy="0"/>
          <a:chOff x="0" y="0"/>
          <a:chExt cx="0" cy="0"/>
        </a:xfrm>
      </p:grpSpPr>
      <p:sp>
        <p:nvSpPr>
          <p:cNvPr id="17" name="Title 14"/>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8" name="Text Placeholder 17"/>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0" name="Text Placeholder 19">
            <a:extLst>
              <a:ext uri="{FF2B5EF4-FFF2-40B4-BE49-F238E27FC236}">
                <a16:creationId xmlns:a16="http://schemas.microsoft.com/office/drawing/2014/main" xmlns="" id="{1A42CDCE-22F1-430F-8FEA-A47335056F6D}"/>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11" name="Text Placeholder 4">
            <a:extLst>
              <a:ext uri="{FF2B5EF4-FFF2-40B4-BE49-F238E27FC236}">
                <a16:creationId xmlns:a16="http://schemas.microsoft.com/office/drawing/2014/main" xmlns="" id="{D3CD0703-B726-4601-A460-3C1A4B1D8AB4}"/>
              </a:ext>
            </a:extLst>
          </p:cNvPr>
          <p:cNvSpPr>
            <a:spLocks noGrp="1"/>
          </p:cNvSpPr>
          <p:nvPr>
            <p:ph type="body" sz="quarter" idx="13" hasCustomPrompt="1"/>
          </p:nvPr>
        </p:nvSpPr>
        <p:spPr>
          <a:xfrm>
            <a:off x="2014747" y="2231975"/>
            <a:ext cx="8162507" cy="4051300"/>
          </a:xfrm>
          <a:prstGeom prst="rect">
            <a:avLst/>
          </a:prstGeom>
        </p:spPr>
        <p:txBody>
          <a:bodyPr anchor="ctr">
            <a:normAutofit/>
          </a:bodyPr>
          <a:lstStyle>
            <a:lvl1pPr marL="0" indent="0" algn="l">
              <a:lnSpc>
                <a:spcPct val="100000"/>
              </a:lnSpc>
              <a:spcBef>
                <a:spcPts val="0"/>
              </a:spcBef>
              <a:spcAft>
                <a:spcPts val="600"/>
              </a:spcAft>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o viñetas en tamaño mínimo de 18 puntos negro.</a:t>
            </a:r>
          </a:p>
        </p:txBody>
      </p:sp>
      <p:sp>
        <p:nvSpPr>
          <p:cNvPr id="14" name="Text Placeholder 10">
            <a:extLst>
              <a:ext uri="{FF2B5EF4-FFF2-40B4-BE49-F238E27FC236}">
                <a16:creationId xmlns:a16="http://schemas.microsoft.com/office/drawing/2014/main" xmlns="" id="{C5592FF0-D4BF-4ADA-9C5E-7E707CF0AD6B}"/>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15" name="TextBox 14">
            <a:extLst>
              <a:ext uri="{FF2B5EF4-FFF2-40B4-BE49-F238E27FC236}">
                <a16:creationId xmlns:a16="http://schemas.microsoft.com/office/drawing/2014/main" xmlns="" id="{4E3D1D45-84BF-4109-A344-194FC60A25E6}"/>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16" name="TextBox 15">
            <a:extLst>
              <a:ext uri="{FF2B5EF4-FFF2-40B4-BE49-F238E27FC236}">
                <a16:creationId xmlns:a16="http://schemas.microsoft.com/office/drawing/2014/main" xmlns="" id="{4B4EFE42-DCDC-492C-86CB-FA9BEE632EC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28015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ido - Solo Texto - Viñetas">
    <p:bg>
      <p:bgPr>
        <a:solidFill>
          <a:schemeClr val="accent6"/>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xmlns="" id="{C50A1336-DDDF-45BC-9071-8C1F88754F06}"/>
              </a:ext>
            </a:extLst>
          </p:cNvPr>
          <p:cNvSpPr>
            <a:spLocks noGrp="1"/>
          </p:cNvSpPr>
          <p:nvPr>
            <p:ph type="body" sz="quarter" idx="13" hasCustomPrompt="1"/>
          </p:nvPr>
        </p:nvSpPr>
        <p:spPr>
          <a:xfrm>
            <a:off x="1705841" y="2002428"/>
            <a:ext cx="8780318" cy="2046695"/>
          </a:xfrm>
          <a:prstGeom prst="rect">
            <a:avLst/>
          </a:prstGeom>
        </p:spPr>
        <p:txBody>
          <a:bodyPr anchor="ctr">
            <a:normAutofit/>
          </a:bodyPr>
          <a:lstStyle>
            <a:lvl1pPr marL="285750" indent="-285750">
              <a:lnSpc>
                <a:spcPct val="100000"/>
              </a:lnSpc>
              <a:spcBef>
                <a:spcPts val="600"/>
              </a:spcBef>
              <a:buClr>
                <a:schemeClr val="tx2"/>
              </a:buClr>
              <a:buFont typeface="Arial" panose="020B0604020202020204" pitchFamily="34" charset="0"/>
              <a:buChar char="•"/>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Wingdings" panose="05000000000000000000" pitchFamily="2" charset="2"/>
              <a:buChar char="ü"/>
              <a:defRPr sz="1800"/>
            </a:lvl2pPr>
            <a:lvl3pPr marL="1257300" indent="-342900">
              <a:lnSpc>
                <a:spcPct val="100000"/>
              </a:lnSpc>
              <a:spcBef>
                <a:spcPts val="600"/>
              </a:spcBef>
              <a:buClr>
                <a:schemeClr val="tx2"/>
              </a:buClr>
              <a:buFont typeface="Courier New" panose="02070309020205020404" pitchFamily="49" charset="0"/>
              <a:buChar char="o"/>
              <a:defRPr sz="1800"/>
            </a:lvl3pPr>
            <a:lvl4pPr marL="1657350" indent="-285750">
              <a:lnSpc>
                <a:spcPct val="100000"/>
              </a:lnSpc>
              <a:spcBef>
                <a:spcPts val="600"/>
              </a:spcBef>
              <a:buClr>
                <a:schemeClr val="tx2"/>
              </a:buClr>
              <a:buFont typeface="Wingdings" panose="05000000000000000000" pitchFamily="2" charset="2"/>
              <a:buChar char="§"/>
              <a:defRPr sz="1800"/>
            </a:lvl4pPr>
            <a:lvl5pPr marL="1828800" indent="0">
              <a:buNone/>
              <a:defRPr/>
            </a:lvl5pPr>
          </a:lstStyle>
          <a:p>
            <a:pPr lvl="0"/>
            <a:r>
              <a:rPr lang="es-CO" noProof="0" dirty="0"/>
              <a:t>Viñetas en tamaño mínimo de 18 puntos negro.</a:t>
            </a:r>
          </a:p>
          <a:p>
            <a:pPr lvl="0"/>
            <a:r>
              <a:rPr lang="es-CO" noProof="0" dirty="0"/>
              <a:t>Sed ultrices urna vitae </a:t>
            </a:r>
            <a:r>
              <a:rPr lang="es-CO" noProof="0" dirty="0" err="1"/>
              <a:t>est</a:t>
            </a:r>
            <a:r>
              <a:rPr lang="es-CO" noProof="0" dirty="0"/>
              <a:t> </a:t>
            </a:r>
            <a:r>
              <a:rPr lang="es-CO" noProof="0" dirty="0" err="1"/>
              <a:t>feugiat</a:t>
            </a:r>
            <a:r>
              <a:rPr lang="es-CO" noProof="0" dirty="0"/>
              <a:t> </a:t>
            </a:r>
            <a:r>
              <a:rPr lang="es-CO" noProof="0" dirty="0" err="1"/>
              <a:t>convallis</a:t>
            </a:r>
            <a:r>
              <a:rPr lang="es-CO" noProof="0" dirty="0"/>
              <a:t>.</a:t>
            </a:r>
          </a:p>
          <a:p>
            <a:pPr lvl="0"/>
            <a:r>
              <a:rPr lang="es-CO" noProof="0" dirty="0" err="1"/>
              <a:t>Duis</a:t>
            </a:r>
            <a:r>
              <a:rPr lang="es-CO" noProof="0" dirty="0"/>
              <a:t> </a:t>
            </a:r>
            <a:r>
              <a:rPr lang="es-CO" noProof="0" dirty="0" err="1"/>
              <a:t>mollis</a:t>
            </a:r>
            <a:r>
              <a:rPr lang="es-CO" noProof="0" dirty="0"/>
              <a:t> urna ut mi </a:t>
            </a:r>
            <a:r>
              <a:rPr lang="es-CO" noProof="0" dirty="0" err="1"/>
              <a:t>porttitor</a:t>
            </a:r>
            <a:r>
              <a:rPr lang="es-CO" noProof="0" dirty="0"/>
              <a:t> </a:t>
            </a:r>
            <a:r>
              <a:rPr lang="es-CO" noProof="0" dirty="0" err="1"/>
              <a:t>auctor</a:t>
            </a:r>
            <a:r>
              <a:rPr lang="es-CO" noProof="0" dirty="0"/>
              <a:t>.</a:t>
            </a:r>
          </a:p>
          <a:p>
            <a:pPr lvl="0"/>
            <a:r>
              <a:rPr lang="es-CO" noProof="0" dirty="0" err="1"/>
              <a:t>Quisque</a:t>
            </a:r>
            <a:r>
              <a:rPr lang="es-CO" noProof="0" dirty="0"/>
              <a:t> </a:t>
            </a:r>
            <a:r>
              <a:rPr lang="es-CO" noProof="0" dirty="0" err="1"/>
              <a:t>consectetur</a:t>
            </a:r>
            <a:r>
              <a:rPr lang="es-CO" noProof="0" dirty="0"/>
              <a:t> </a:t>
            </a:r>
            <a:r>
              <a:rPr lang="es-CO" noProof="0" dirty="0" err="1"/>
              <a:t>ligula</a:t>
            </a:r>
            <a:r>
              <a:rPr lang="es-CO" noProof="0" dirty="0"/>
              <a:t> </a:t>
            </a:r>
            <a:r>
              <a:rPr lang="es-CO" noProof="0" dirty="0" err="1"/>
              <a:t>dictum</a:t>
            </a:r>
            <a:r>
              <a:rPr lang="es-CO" noProof="0" dirty="0"/>
              <a:t> ex </a:t>
            </a:r>
            <a:r>
              <a:rPr lang="es-CO" noProof="0" dirty="0" err="1"/>
              <a:t>blandit</a:t>
            </a:r>
            <a:r>
              <a:rPr lang="es-CO" noProof="0" dirty="0"/>
              <a:t>, </a:t>
            </a:r>
            <a:r>
              <a:rPr lang="es-CO" noProof="0" dirty="0" err="1"/>
              <a:t>nec</a:t>
            </a:r>
            <a:r>
              <a:rPr lang="es-CO" noProof="0" dirty="0"/>
              <a:t> </a:t>
            </a:r>
            <a:r>
              <a:rPr lang="es-CO" noProof="0" dirty="0" err="1"/>
              <a:t>accumsan</a:t>
            </a:r>
            <a:r>
              <a:rPr lang="es-CO" noProof="0" dirty="0"/>
              <a:t> mi </a:t>
            </a:r>
            <a:r>
              <a:rPr lang="es-CO" noProof="0" dirty="0" err="1"/>
              <a:t>suscipit</a:t>
            </a:r>
            <a:r>
              <a:rPr lang="es-CO" noProof="0" dirty="0"/>
              <a:t>.</a:t>
            </a:r>
          </a:p>
        </p:txBody>
      </p:sp>
      <p:sp>
        <p:nvSpPr>
          <p:cNvPr id="11" name="Text Placeholder 4">
            <a:extLst>
              <a:ext uri="{FF2B5EF4-FFF2-40B4-BE49-F238E27FC236}">
                <a16:creationId xmlns:a16="http://schemas.microsoft.com/office/drawing/2014/main" xmlns="" id="{7EFC7B2B-B407-46C4-B4AE-2BF2121515AE}"/>
              </a:ext>
            </a:extLst>
          </p:cNvPr>
          <p:cNvSpPr>
            <a:spLocks noGrp="1"/>
          </p:cNvSpPr>
          <p:nvPr>
            <p:ph type="body" sz="quarter" idx="14" hasCustomPrompt="1"/>
          </p:nvPr>
        </p:nvSpPr>
        <p:spPr>
          <a:xfrm>
            <a:off x="1705841" y="4144659"/>
            <a:ext cx="8780318" cy="2046695"/>
          </a:xfrm>
          <a:prstGeom prst="rect">
            <a:avLst/>
          </a:prstGeom>
        </p:spPr>
        <p:txBody>
          <a:bodyPr anchor="ctr">
            <a:normAutofit/>
          </a:bodyPr>
          <a:lstStyle>
            <a:lvl1pPr marL="342900" indent="-342900">
              <a:lnSpc>
                <a:spcPct val="100000"/>
              </a:lnSpc>
              <a:spcBef>
                <a:spcPts val="600"/>
              </a:spcBef>
              <a:buClr>
                <a:schemeClr val="tx2"/>
              </a:buClr>
              <a:buFont typeface="+mj-lt"/>
              <a:buAutoNum type="arabicPeriod"/>
              <a:defRPr sz="1800">
                <a:solidFill>
                  <a:schemeClr val="tx1"/>
                </a:solidFill>
                <a:latin typeface="Work Sans" panose="00000500000000000000" pitchFamily="2" charset="0"/>
              </a:defRPr>
            </a:lvl1pPr>
            <a:lvl2pPr marL="800100" indent="-342900">
              <a:lnSpc>
                <a:spcPct val="100000"/>
              </a:lnSpc>
              <a:spcBef>
                <a:spcPts val="600"/>
              </a:spcBef>
              <a:buClr>
                <a:schemeClr val="tx2"/>
              </a:buClr>
              <a:buFont typeface="+mj-lt"/>
              <a:buAutoNum type="alphaUcPeriod"/>
              <a:defRPr sz="1800"/>
            </a:lvl2pPr>
            <a:lvl3pPr marL="1257300" indent="-342900">
              <a:lnSpc>
                <a:spcPct val="100000"/>
              </a:lnSpc>
              <a:spcBef>
                <a:spcPts val="600"/>
              </a:spcBef>
              <a:buClr>
                <a:schemeClr val="tx2"/>
              </a:buClr>
              <a:buFont typeface="+mj-lt"/>
              <a:buAutoNum type="romanUcPeriod"/>
              <a:defRPr sz="1800"/>
            </a:lvl3pPr>
            <a:lvl4pPr marL="1714500" indent="-342900">
              <a:lnSpc>
                <a:spcPct val="100000"/>
              </a:lnSpc>
              <a:spcBef>
                <a:spcPts val="600"/>
              </a:spcBef>
              <a:buClr>
                <a:schemeClr val="accent1"/>
              </a:buClr>
              <a:buFont typeface="+mj-lt"/>
              <a:buAutoNum type="romanLcPeriod"/>
              <a:defRPr/>
            </a:lvl4pPr>
            <a:lvl5pPr marL="1828800" indent="0">
              <a:buNone/>
              <a:defRPr/>
            </a:lvl5pPr>
          </a:lstStyle>
          <a:p>
            <a:pPr lvl="0"/>
            <a:r>
              <a:rPr lang="es-CO" noProof="0" dirty="0"/>
              <a:t>Viñetas en tamaño mínimo de 18 puntos negro.</a:t>
            </a:r>
          </a:p>
          <a:p>
            <a:pPr lvl="0"/>
            <a:r>
              <a:rPr lang="es-CO" noProof="0" dirty="0" err="1"/>
              <a:t>Suspendisse</a:t>
            </a:r>
            <a:r>
              <a:rPr lang="es-CO" noProof="0" dirty="0"/>
              <a:t> </a:t>
            </a:r>
            <a:r>
              <a:rPr lang="es-CO" noProof="0" dirty="0" err="1"/>
              <a:t>laoreet</a:t>
            </a:r>
            <a:r>
              <a:rPr lang="es-CO" noProof="0" dirty="0"/>
              <a:t> </a:t>
            </a:r>
            <a:r>
              <a:rPr lang="es-CO" noProof="0" dirty="0" err="1"/>
              <a:t>est</a:t>
            </a:r>
            <a:r>
              <a:rPr lang="es-CO" noProof="0" dirty="0"/>
              <a:t> </a:t>
            </a:r>
            <a:r>
              <a:rPr lang="es-CO" noProof="0" dirty="0" err="1"/>
              <a:t>vel</a:t>
            </a:r>
            <a:r>
              <a:rPr lang="es-CO" noProof="0" dirty="0"/>
              <a:t> </a:t>
            </a:r>
            <a:r>
              <a:rPr lang="es-CO" noProof="0" dirty="0" err="1"/>
              <a:t>felis</a:t>
            </a:r>
            <a:r>
              <a:rPr lang="es-CO" noProof="0" dirty="0"/>
              <a:t> </a:t>
            </a:r>
            <a:r>
              <a:rPr lang="es-CO" noProof="0" dirty="0" err="1"/>
              <a:t>lobortis</a:t>
            </a:r>
            <a:r>
              <a:rPr lang="es-CO" noProof="0" dirty="0"/>
              <a:t> </a:t>
            </a:r>
            <a:r>
              <a:rPr lang="es-CO" noProof="0" dirty="0" err="1"/>
              <a:t>posuere</a:t>
            </a:r>
            <a:r>
              <a:rPr lang="es-CO" noProof="0" dirty="0"/>
              <a:t>.</a:t>
            </a:r>
          </a:p>
          <a:p>
            <a:pPr lvl="0"/>
            <a:r>
              <a:rPr lang="es-CO" noProof="0" dirty="0" err="1"/>
              <a:t>Donec</a:t>
            </a:r>
            <a:r>
              <a:rPr lang="es-CO" noProof="0" dirty="0"/>
              <a:t> in </a:t>
            </a:r>
            <a:r>
              <a:rPr lang="es-CO" noProof="0" dirty="0" err="1"/>
              <a:t>enim</a:t>
            </a:r>
            <a:r>
              <a:rPr lang="es-CO" noProof="0" dirty="0"/>
              <a:t> </a:t>
            </a:r>
            <a:r>
              <a:rPr lang="es-CO" noProof="0" dirty="0" err="1"/>
              <a:t>varius</a:t>
            </a:r>
            <a:r>
              <a:rPr lang="es-CO" noProof="0" dirty="0"/>
              <a:t> </a:t>
            </a:r>
            <a:r>
              <a:rPr lang="es-CO" noProof="0" dirty="0" err="1"/>
              <a:t>purus</a:t>
            </a:r>
            <a:r>
              <a:rPr lang="es-CO" noProof="0" dirty="0"/>
              <a:t> </a:t>
            </a:r>
            <a:r>
              <a:rPr lang="es-CO" noProof="0" dirty="0" err="1"/>
              <a:t>aliquet</a:t>
            </a:r>
            <a:r>
              <a:rPr lang="es-CO" noProof="0" dirty="0"/>
              <a:t> </a:t>
            </a:r>
            <a:r>
              <a:rPr lang="es-CO" noProof="0" dirty="0" err="1"/>
              <a:t>mollis</a:t>
            </a:r>
            <a:r>
              <a:rPr lang="es-CO" noProof="0" dirty="0"/>
              <a:t> non ac </a:t>
            </a:r>
            <a:r>
              <a:rPr lang="es-CO" noProof="0" dirty="0" err="1"/>
              <a:t>nulla</a:t>
            </a:r>
            <a:r>
              <a:rPr lang="es-CO" noProof="0" dirty="0"/>
              <a:t>.</a:t>
            </a:r>
          </a:p>
          <a:p>
            <a:pPr lvl="0"/>
            <a:r>
              <a:rPr lang="es-CO" noProof="0" dirty="0" err="1"/>
              <a:t>Mauris</a:t>
            </a:r>
            <a:r>
              <a:rPr lang="es-CO" noProof="0" dirty="0"/>
              <a:t> id </a:t>
            </a:r>
            <a:r>
              <a:rPr lang="es-CO" noProof="0" dirty="0" err="1"/>
              <a:t>ipsum</a:t>
            </a:r>
            <a:r>
              <a:rPr lang="es-CO" noProof="0" dirty="0"/>
              <a:t> sed </a:t>
            </a:r>
            <a:r>
              <a:rPr lang="es-CO" noProof="0" dirty="0" err="1"/>
              <a:t>erat</a:t>
            </a:r>
            <a:r>
              <a:rPr lang="es-CO" noProof="0" dirty="0"/>
              <a:t> </a:t>
            </a:r>
            <a:r>
              <a:rPr lang="es-CO" noProof="0" dirty="0" err="1"/>
              <a:t>scelerisque</a:t>
            </a:r>
            <a:r>
              <a:rPr lang="es-CO" noProof="0" dirty="0"/>
              <a:t> </a:t>
            </a:r>
            <a:r>
              <a:rPr lang="es-CO" noProof="0" dirty="0" err="1"/>
              <a:t>gravida</a:t>
            </a:r>
            <a:r>
              <a:rPr lang="es-CO" noProof="0" dirty="0"/>
              <a:t>.</a:t>
            </a:r>
          </a:p>
        </p:txBody>
      </p:sp>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1" name="Text Placeholder 10">
            <a:extLst>
              <a:ext uri="{FF2B5EF4-FFF2-40B4-BE49-F238E27FC236}">
                <a16:creationId xmlns:a16="http://schemas.microsoft.com/office/drawing/2014/main" xmlns="" id="{78632D96-7E0C-45DA-A2E5-1C0997C551FA}"/>
              </a:ext>
            </a:extLst>
          </p:cNvPr>
          <p:cNvSpPr>
            <a:spLocks noGrp="1"/>
          </p:cNvSpPr>
          <p:nvPr>
            <p:ph type="body" sz="quarter" idx="15"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9" name="TextBox 8">
            <a:extLst>
              <a:ext uri="{FF2B5EF4-FFF2-40B4-BE49-F238E27FC236}">
                <a16:creationId xmlns:a16="http://schemas.microsoft.com/office/drawing/2014/main" xmlns="" id="{B5D25389-4E3D-4A87-B466-53583C7CF713}"/>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111143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ido - Cifras">
    <p:bg>
      <p:bgPr>
        <a:solidFill>
          <a:schemeClr val="accent6"/>
        </a:solidFill>
        <a:effectLst/>
      </p:bgPr>
    </p:bg>
    <p:spTree>
      <p:nvGrpSpPr>
        <p:cNvPr id="1" name=""/>
        <p:cNvGrpSpPr/>
        <p:nvPr/>
      </p:nvGrpSpPr>
      <p:grpSpPr>
        <a:xfrm>
          <a:off x="0" y="0"/>
          <a:ext cx="0" cy="0"/>
          <a:chOff x="0" y="0"/>
          <a:chExt cx="0" cy="0"/>
        </a:xfrm>
      </p:grpSpPr>
      <p:sp>
        <p:nvSpPr>
          <p:cNvPr id="18" name="Title 14">
            <a:extLst>
              <a:ext uri="{FF2B5EF4-FFF2-40B4-BE49-F238E27FC236}">
                <a16:creationId xmlns:a16="http://schemas.microsoft.com/office/drawing/2014/main" xmlns="" id="{FDF2018D-E4BC-43DF-AF14-F896E755AD13}"/>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9" name="Text Placeholder 17">
            <a:extLst>
              <a:ext uri="{FF2B5EF4-FFF2-40B4-BE49-F238E27FC236}">
                <a16:creationId xmlns:a16="http://schemas.microsoft.com/office/drawing/2014/main" xmlns="" id="{6E8C4D1D-4B56-410E-8E1A-DF17AAAE9D2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20" name="Text Placeholder 19">
            <a:extLst>
              <a:ext uri="{FF2B5EF4-FFF2-40B4-BE49-F238E27FC236}">
                <a16:creationId xmlns:a16="http://schemas.microsoft.com/office/drawing/2014/main" xmlns="" id="{50FEF4AB-7FCF-4C74-85F1-18BEDF121B06}"/>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21" name="Text Placeholder 10">
            <a:extLst>
              <a:ext uri="{FF2B5EF4-FFF2-40B4-BE49-F238E27FC236}">
                <a16:creationId xmlns:a16="http://schemas.microsoft.com/office/drawing/2014/main" xmlns="" id="{78632D96-7E0C-45DA-A2E5-1C0997C551FA}"/>
              </a:ext>
            </a:extLst>
          </p:cNvPr>
          <p:cNvSpPr>
            <a:spLocks noGrp="1"/>
          </p:cNvSpPr>
          <p:nvPr>
            <p:ph type="body" sz="quarter" idx="15"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4" name="TextBox 23">
            <a:extLst>
              <a:ext uri="{FF2B5EF4-FFF2-40B4-BE49-F238E27FC236}">
                <a16:creationId xmlns:a16="http://schemas.microsoft.com/office/drawing/2014/main" xmlns="" id="{F532B37E-C401-4675-8EF2-F17727F1485E}"/>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3" name="Text Placeholder 2">
            <a:extLst>
              <a:ext uri="{FF2B5EF4-FFF2-40B4-BE49-F238E27FC236}">
                <a16:creationId xmlns:a16="http://schemas.microsoft.com/office/drawing/2014/main" xmlns="" id="{47769010-55E4-477F-A005-7EFB5D5D8EA2}"/>
              </a:ext>
            </a:extLst>
          </p:cNvPr>
          <p:cNvSpPr>
            <a:spLocks noGrp="1"/>
          </p:cNvSpPr>
          <p:nvPr>
            <p:ph type="body" sz="quarter" idx="16" hasCustomPrompt="1"/>
          </p:nvPr>
        </p:nvSpPr>
        <p:spPr>
          <a:xfrm>
            <a:off x="909955"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25%</a:t>
            </a:r>
          </a:p>
        </p:txBody>
      </p:sp>
      <p:sp>
        <p:nvSpPr>
          <p:cNvPr id="13" name="Text Placeholder 4">
            <a:extLst>
              <a:ext uri="{FF2B5EF4-FFF2-40B4-BE49-F238E27FC236}">
                <a16:creationId xmlns:a16="http://schemas.microsoft.com/office/drawing/2014/main" xmlns="" id="{413931EF-E2C3-4293-BC1E-2623B8EF9B18}"/>
              </a:ext>
            </a:extLst>
          </p:cNvPr>
          <p:cNvSpPr>
            <a:spLocks noGrp="1"/>
          </p:cNvSpPr>
          <p:nvPr>
            <p:ph type="body" sz="quarter" idx="13" hasCustomPrompt="1"/>
          </p:nvPr>
        </p:nvSpPr>
        <p:spPr>
          <a:xfrm>
            <a:off x="909955"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14" name="Text Placeholder 2">
            <a:extLst>
              <a:ext uri="{FF2B5EF4-FFF2-40B4-BE49-F238E27FC236}">
                <a16:creationId xmlns:a16="http://schemas.microsoft.com/office/drawing/2014/main" xmlns="" id="{119F76B5-91FD-4A96-936E-E596C4C3702B}"/>
              </a:ext>
            </a:extLst>
          </p:cNvPr>
          <p:cNvSpPr>
            <a:spLocks noGrp="1"/>
          </p:cNvSpPr>
          <p:nvPr>
            <p:ph type="body" sz="quarter" idx="17" hasCustomPrompt="1"/>
          </p:nvPr>
        </p:nvSpPr>
        <p:spPr>
          <a:xfrm>
            <a:off x="4453257"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80%</a:t>
            </a:r>
          </a:p>
        </p:txBody>
      </p:sp>
      <p:sp>
        <p:nvSpPr>
          <p:cNvPr id="15" name="Text Placeholder 4">
            <a:extLst>
              <a:ext uri="{FF2B5EF4-FFF2-40B4-BE49-F238E27FC236}">
                <a16:creationId xmlns:a16="http://schemas.microsoft.com/office/drawing/2014/main" xmlns="" id="{07EC16C1-06BA-415E-8CFF-DA1F7B9A0238}"/>
              </a:ext>
            </a:extLst>
          </p:cNvPr>
          <p:cNvSpPr>
            <a:spLocks noGrp="1"/>
          </p:cNvSpPr>
          <p:nvPr>
            <p:ph type="body" sz="quarter" idx="18" hasCustomPrompt="1"/>
          </p:nvPr>
        </p:nvSpPr>
        <p:spPr>
          <a:xfrm>
            <a:off x="4453257"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16" name="Text Placeholder 2">
            <a:extLst>
              <a:ext uri="{FF2B5EF4-FFF2-40B4-BE49-F238E27FC236}">
                <a16:creationId xmlns:a16="http://schemas.microsoft.com/office/drawing/2014/main" xmlns="" id="{B0F486D0-21D1-4D5D-A5DA-74BDABCEE361}"/>
              </a:ext>
            </a:extLst>
          </p:cNvPr>
          <p:cNvSpPr>
            <a:spLocks noGrp="1"/>
          </p:cNvSpPr>
          <p:nvPr>
            <p:ph type="body" sz="quarter" idx="19" hasCustomPrompt="1"/>
          </p:nvPr>
        </p:nvSpPr>
        <p:spPr>
          <a:xfrm>
            <a:off x="7996559" y="2909639"/>
            <a:ext cx="3414395" cy="1167061"/>
          </a:xfrm>
          <a:prstGeom prst="rect">
            <a:avLst/>
          </a:prstGeom>
        </p:spPr>
        <p:txBody>
          <a:bodyPr anchor="b"/>
          <a:lstStyle>
            <a:lvl1pPr marL="0" indent="0" algn="ctr">
              <a:lnSpc>
                <a:spcPct val="100000"/>
              </a:lnSpc>
              <a:buNone/>
              <a:defRPr sz="7200" spc="-300">
                <a:latin typeface="+mn-lt"/>
              </a:defRPr>
            </a:lvl1pPr>
            <a:lvl2pPr marL="457200" indent="0" algn="ctr">
              <a:lnSpc>
                <a:spcPct val="100000"/>
              </a:lnSpc>
              <a:buNone/>
              <a:defRPr sz="1800">
                <a:latin typeface="+mn-lt"/>
              </a:defRPr>
            </a:lvl2pPr>
            <a:lvl3pPr marL="914400" indent="0" algn="ctr">
              <a:lnSpc>
                <a:spcPct val="100000"/>
              </a:lnSpc>
              <a:buNone/>
              <a:defRPr sz="1800">
                <a:latin typeface="+mn-lt"/>
              </a:defRPr>
            </a:lvl3pPr>
            <a:lvl4pPr marL="1371600" indent="0" algn="ctr">
              <a:lnSpc>
                <a:spcPct val="100000"/>
              </a:lnSpc>
              <a:buNone/>
              <a:defRPr sz="1800">
                <a:latin typeface="+mn-lt"/>
              </a:defRPr>
            </a:lvl4pPr>
            <a:lvl5pPr marL="1828800" indent="0" algn="ctr">
              <a:lnSpc>
                <a:spcPct val="100000"/>
              </a:lnSpc>
              <a:buNone/>
              <a:defRPr sz="1800">
                <a:latin typeface="+mn-lt"/>
              </a:defRPr>
            </a:lvl5pPr>
          </a:lstStyle>
          <a:p>
            <a:pPr lvl="0"/>
            <a:r>
              <a:rPr lang="es-CO" dirty="0"/>
              <a:t>100%</a:t>
            </a:r>
          </a:p>
        </p:txBody>
      </p:sp>
      <p:sp>
        <p:nvSpPr>
          <p:cNvPr id="17" name="Text Placeholder 4">
            <a:extLst>
              <a:ext uri="{FF2B5EF4-FFF2-40B4-BE49-F238E27FC236}">
                <a16:creationId xmlns:a16="http://schemas.microsoft.com/office/drawing/2014/main" xmlns="" id="{DC51A729-02BF-40B4-9523-96D4A357A444}"/>
              </a:ext>
            </a:extLst>
          </p:cNvPr>
          <p:cNvSpPr>
            <a:spLocks noGrp="1"/>
          </p:cNvSpPr>
          <p:nvPr>
            <p:ph type="body" sz="quarter" idx="20" hasCustomPrompt="1"/>
          </p:nvPr>
        </p:nvSpPr>
        <p:spPr>
          <a:xfrm>
            <a:off x="7996559" y="4076700"/>
            <a:ext cx="3414395" cy="1219201"/>
          </a:xfrm>
          <a:prstGeom prst="rect">
            <a:avLst/>
          </a:prstGeom>
        </p:spPr>
        <p:txBody>
          <a:bodyPr anchor="t">
            <a:normAutofit/>
          </a:bodyPr>
          <a:lstStyle>
            <a:lvl1pPr marL="0" indent="0" algn="ctr">
              <a:lnSpc>
                <a:spcPct val="100000"/>
              </a:lnSpc>
              <a:spcBef>
                <a:spcPts val="600"/>
              </a:spcBef>
              <a:buClr>
                <a:schemeClr val="tx2"/>
              </a:buClr>
              <a:buFont typeface="Arial" panose="020B0604020202020204" pitchFamily="34" charset="0"/>
              <a:buNone/>
              <a:defRPr sz="1800">
                <a:solidFill>
                  <a:schemeClr val="tx1"/>
                </a:solidFill>
                <a:latin typeface="Work Sans" panose="00000500000000000000" pitchFamily="2" charset="0"/>
              </a:defRPr>
            </a:lvl1pPr>
            <a:lvl2pPr marL="742950" indent="-285750">
              <a:buClr>
                <a:schemeClr val="tx2"/>
              </a:buClr>
              <a:buFont typeface="Arial" panose="020B0604020202020204" pitchFamily="34" charset="0"/>
              <a:buChar char="•"/>
              <a:defRPr sz="1800"/>
            </a:lvl2pPr>
            <a:lvl3pPr marL="1200150" indent="-285750">
              <a:buClr>
                <a:schemeClr val="tx2"/>
              </a:buClr>
              <a:buFont typeface="Arial" panose="020B0604020202020204" pitchFamily="34" charset="0"/>
              <a:buChar char="•"/>
              <a:defRPr sz="1800"/>
            </a:lvl3pPr>
            <a:lvl4pPr marL="1657350" indent="-285750">
              <a:buClr>
                <a:schemeClr val="tx2"/>
              </a:buClr>
              <a:buFont typeface="Arial" panose="020B0604020202020204" pitchFamily="34" charset="0"/>
              <a:buChar char="•"/>
              <a:defRPr sz="1800"/>
            </a:lvl4pPr>
            <a:lvl5pPr marL="1828800" indent="0">
              <a:buNone/>
              <a:defRPr/>
            </a:lvl5pPr>
          </a:lstStyle>
          <a:p>
            <a:pPr lvl="0"/>
            <a:r>
              <a:rPr lang="es-CO" noProof="0" dirty="0"/>
              <a:t>Texto de párrafo en tamaño mínimo de 18 puntos negro.</a:t>
            </a:r>
          </a:p>
        </p:txBody>
      </p:sp>
      <p:sp>
        <p:nvSpPr>
          <p:cNvPr id="22" name="TextBox 21">
            <a:extLst>
              <a:ext uri="{FF2B5EF4-FFF2-40B4-BE49-F238E27FC236}">
                <a16:creationId xmlns:a16="http://schemas.microsoft.com/office/drawing/2014/main" xmlns="" id="{68EDB1FF-75F3-480B-92EC-1C89BF1874CF}"/>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3763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ido - Gráfico">
    <p:bg>
      <p:bgPr>
        <a:solidFill>
          <a:schemeClr val="bg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xmlns="" id="{F80955C4-FC34-4E86-A3C3-809D890A2766}"/>
              </a:ext>
            </a:extLst>
          </p:cNvPr>
          <p:cNvSpPr>
            <a:spLocks noGrp="1"/>
          </p:cNvSpPr>
          <p:nvPr>
            <p:ph type="chart" sz="quarter" idx="13" hasCustomPrompt="1"/>
          </p:nvPr>
        </p:nvSpPr>
        <p:spPr>
          <a:xfrm>
            <a:off x="2029484" y="2277609"/>
            <a:ext cx="8133033" cy="3986214"/>
          </a:xfrm>
          <a:prstGeom prst="rect">
            <a:avLst/>
          </a:prstGeom>
        </p:spPr>
        <p:txBody>
          <a:bodyPr anchor="t"/>
          <a:lstStyle>
            <a:lvl1pPr marL="0" indent="0" algn="ctr">
              <a:buNone/>
              <a:defRPr>
                <a:solidFill>
                  <a:schemeClr val="tx1"/>
                </a:solidFill>
                <a:latin typeface="Work Sans" panose="00000500000000000000" pitchFamily="2" charset="0"/>
              </a:defRPr>
            </a:lvl1pPr>
          </a:lstStyle>
          <a:p>
            <a:r>
              <a:rPr lang="es-CO" dirty="0"/>
              <a:t>CLICK EN ÍCONO PARA INSERTAR GRÁFICO con etiquetas de valores en tamaño 18 mínimo y color negro.</a:t>
            </a:r>
          </a:p>
        </p:txBody>
      </p:sp>
      <p:sp>
        <p:nvSpPr>
          <p:cNvPr id="16" name="Title 14">
            <a:extLst>
              <a:ext uri="{FF2B5EF4-FFF2-40B4-BE49-F238E27FC236}">
                <a16:creationId xmlns:a16="http://schemas.microsoft.com/office/drawing/2014/main" xmlns="" id="{EF5DBFE0-B179-4B40-B5D2-740D2A414594}"/>
              </a:ext>
            </a:extLst>
          </p:cNvPr>
          <p:cNvSpPr>
            <a:spLocks noGrp="1"/>
          </p:cNvSpPr>
          <p:nvPr>
            <p:ph type="title" hasCustomPrompt="1"/>
          </p:nvPr>
        </p:nvSpPr>
        <p:spPr>
          <a:xfrm>
            <a:off x="291865" y="715808"/>
            <a:ext cx="11613596" cy="559387"/>
          </a:xfrm>
          <a:prstGeom prst="rect">
            <a:avLst/>
          </a:prstGeom>
        </p:spPr>
        <p:txBody>
          <a:bodyPr anchor="t">
            <a:noAutofit/>
          </a:bodyPr>
          <a:lstStyle>
            <a:lvl1pPr>
              <a:lnSpc>
                <a:spcPct val="90000"/>
              </a:lnSpc>
              <a:defRPr sz="3600" b="0" spc="-150">
                <a:solidFill>
                  <a:schemeClr val="tx1"/>
                </a:solidFill>
                <a:latin typeface="Work Sans" panose="00000500000000000000" pitchFamily="2" charset="0"/>
              </a:defRPr>
            </a:lvl1pPr>
          </a:lstStyle>
          <a:p>
            <a:r>
              <a:rPr lang="es-CO" noProof="0" dirty="0"/>
              <a:t>Título de la diapositiva</a:t>
            </a:r>
          </a:p>
        </p:txBody>
      </p:sp>
      <p:sp>
        <p:nvSpPr>
          <p:cNvPr id="17" name="Text Placeholder 17">
            <a:extLst>
              <a:ext uri="{FF2B5EF4-FFF2-40B4-BE49-F238E27FC236}">
                <a16:creationId xmlns:a16="http://schemas.microsoft.com/office/drawing/2014/main" xmlns="" id="{07522621-807A-4467-A076-4360B50690AB}"/>
              </a:ext>
            </a:extLst>
          </p:cNvPr>
          <p:cNvSpPr>
            <a:spLocks noGrp="1"/>
          </p:cNvSpPr>
          <p:nvPr>
            <p:ph type="body" sz="quarter" idx="10" hasCustomPrompt="1"/>
          </p:nvPr>
        </p:nvSpPr>
        <p:spPr>
          <a:xfrm>
            <a:off x="291866" y="1369486"/>
            <a:ext cx="11614384" cy="360939"/>
          </a:xfrm>
          <a:prstGeom prst="rect">
            <a:avLst/>
          </a:prstGeom>
        </p:spPr>
        <p:txBody>
          <a:bodyPr>
            <a:noAutofit/>
          </a:bodyPr>
          <a:lstStyle>
            <a:lvl1pPr marL="0" indent="0">
              <a:buNone/>
              <a:defRPr sz="2000" b="0">
                <a:solidFill>
                  <a:schemeClr val="tx1"/>
                </a:solidFill>
                <a:latin typeface="Work Sa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s-CO" noProof="0" dirty="0"/>
              <a:t>Subtítulo de la diapositiva</a:t>
            </a:r>
          </a:p>
        </p:txBody>
      </p:sp>
      <p:sp>
        <p:nvSpPr>
          <p:cNvPr id="18" name="Text Placeholder 19">
            <a:extLst>
              <a:ext uri="{FF2B5EF4-FFF2-40B4-BE49-F238E27FC236}">
                <a16:creationId xmlns:a16="http://schemas.microsoft.com/office/drawing/2014/main" xmlns="" id="{5782629A-BA4D-4C8B-9749-76A795A16311}"/>
              </a:ext>
            </a:extLst>
          </p:cNvPr>
          <p:cNvSpPr>
            <a:spLocks noGrp="1"/>
          </p:cNvSpPr>
          <p:nvPr>
            <p:ph type="body" sz="quarter" idx="11" hasCustomPrompt="1"/>
          </p:nvPr>
        </p:nvSpPr>
        <p:spPr>
          <a:xfrm>
            <a:off x="291865" y="6308675"/>
            <a:ext cx="5809462" cy="364773"/>
          </a:xfrm>
          <a:prstGeom prst="rect">
            <a:avLst/>
          </a:prstGeom>
        </p:spPr>
        <p:txBody>
          <a:bodyPr anchor="b">
            <a:noAutofit/>
          </a:bodyPr>
          <a:lstStyle>
            <a:lvl1pPr marL="0" indent="0" algn="l">
              <a:lnSpc>
                <a:spcPct val="100000"/>
              </a:lnSpc>
              <a:spcBef>
                <a:spcPts val="0"/>
              </a:spcBef>
              <a:buNone/>
              <a:defRPr sz="900">
                <a:solidFill>
                  <a:schemeClr val="tx1"/>
                </a:solidFill>
                <a:latin typeface="Work Sans" panose="00000500000000000000" pitchFamily="2" charset="0"/>
              </a:defRPr>
            </a:lvl1pPr>
          </a:lstStyle>
          <a:p>
            <a:pPr lvl="0"/>
            <a:r>
              <a:rPr lang="es-CO" noProof="0" dirty="0"/>
              <a:t>Fuente y/o notas</a:t>
            </a:r>
          </a:p>
        </p:txBody>
      </p:sp>
      <p:sp>
        <p:nvSpPr>
          <p:cNvPr id="19" name="Text Placeholder 10">
            <a:extLst>
              <a:ext uri="{FF2B5EF4-FFF2-40B4-BE49-F238E27FC236}">
                <a16:creationId xmlns:a16="http://schemas.microsoft.com/office/drawing/2014/main" xmlns="" id="{0A803A1F-4DE0-4DC2-8CCF-3066FB503B05}"/>
              </a:ext>
            </a:extLst>
          </p:cNvPr>
          <p:cNvSpPr>
            <a:spLocks noGrp="1"/>
          </p:cNvSpPr>
          <p:nvPr>
            <p:ph type="body" sz="quarter" idx="14" hasCustomPrompt="1"/>
          </p:nvPr>
        </p:nvSpPr>
        <p:spPr>
          <a:xfrm>
            <a:off x="473075" y="234950"/>
            <a:ext cx="10709275" cy="279400"/>
          </a:xfrm>
          <a:prstGeom prst="rect">
            <a:avLst/>
          </a:prstGeom>
        </p:spPr>
        <p:txBody>
          <a:bodyPr anchor="ctr">
            <a:normAutofit/>
          </a:bodyPr>
          <a:lstStyle>
            <a:lvl1pPr marL="0" indent="0">
              <a:lnSpc>
                <a:spcPct val="100000"/>
              </a:lnSpc>
              <a:spcBef>
                <a:spcPts val="0"/>
              </a:spcBef>
              <a:buNone/>
              <a:defRPr sz="800">
                <a:solidFill>
                  <a:schemeClr val="tx1"/>
                </a:solidFill>
                <a:latin typeface="Work Sans" panose="00000500000000000000" pitchFamily="2" charset="0"/>
              </a:defRPr>
            </a:lvl1pPr>
            <a:lvl2pPr marL="0" indent="0">
              <a:lnSpc>
                <a:spcPct val="100000"/>
              </a:lnSpc>
              <a:spcBef>
                <a:spcPts val="0"/>
              </a:spcBef>
              <a:buNone/>
              <a:defRPr sz="1600">
                <a:solidFill>
                  <a:schemeClr val="bg1"/>
                </a:solidFill>
              </a:defRPr>
            </a:lvl2pPr>
            <a:lvl3pPr marL="0" indent="0">
              <a:lnSpc>
                <a:spcPct val="100000"/>
              </a:lnSpc>
              <a:spcBef>
                <a:spcPts val="0"/>
              </a:spcBef>
              <a:buNone/>
              <a:defRPr sz="1600">
                <a:solidFill>
                  <a:schemeClr val="bg1"/>
                </a:solidFill>
              </a:defRPr>
            </a:lvl3pPr>
            <a:lvl4pPr marL="0" indent="0">
              <a:lnSpc>
                <a:spcPct val="100000"/>
              </a:lnSpc>
              <a:spcBef>
                <a:spcPts val="0"/>
              </a:spcBef>
              <a:buNone/>
              <a:defRPr sz="1600">
                <a:solidFill>
                  <a:schemeClr val="bg1"/>
                </a:solidFill>
              </a:defRPr>
            </a:lvl4pPr>
            <a:lvl5pPr marL="0" indent="0">
              <a:lnSpc>
                <a:spcPct val="100000"/>
              </a:lnSpc>
              <a:spcBef>
                <a:spcPts val="0"/>
              </a:spcBef>
              <a:buNone/>
              <a:defRPr sz="1600">
                <a:solidFill>
                  <a:schemeClr val="bg1"/>
                </a:solidFill>
              </a:defRPr>
            </a:lvl5pPr>
          </a:lstStyle>
          <a:p>
            <a:pPr lvl="0"/>
            <a:r>
              <a:rPr lang="es-CO" noProof="0" dirty="0"/>
              <a:t>Nombre de la presentación		DNP - Departamento Nacional de Planeación		Tema o Sección</a:t>
            </a:r>
          </a:p>
        </p:txBody>
      </p:sp>
      <p:sp>
        <p:nvSpPr>
          <p:cNvPr id="23" name="TextBox 22">
            <a:extLst>
              <a:ext uri="{FF2B5EF4-FFF2-40B4-BE49-F238E27FC236}">
                <a16:creationId xmlns:a16="http://schemas.microsoft.com/office/drawing/2014/main" xmlns="" id="{DDB9B5B0-16E4-49C4-BC8E-FB719FC8393D}"/>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
        <p:nvSpPr>
          <p:cNvPr id="8" name="TextBox 7">
            <a:extLst>
              <a:ext uri="{FF2B5EF4-FFF2-40B4-BE49-F238E27FC236}">
                <a16:creationId xmlns:a16="http://schemas.microsoft.com/office/drawing/2014/main" xmlns="" id="{BFEAF4BB-ADD4-48B7-AA65-A22195C76CDC}"/>
              </a:ext>
            </a:extLst>
          </p:cNvPr>
          <p:cNvSpPr txBox="1"/>
          <p:nvPr/>
        </p:nvSpPr>
        <p:spPr>
          <a:xfrm>
            <a:off x="11617325" y="266928"/>
            <a:ext cx="361950" cy="215444"/>
          </a:xfrm>
          <a:prstGeom prst="rect">
            <a:avLst/>
          </a:prstGeom>
          <a:noFill/>
        </p:spPr>
        <p:txBody>
          <a:bodyPr wrap="square" rtlCol="0" anchor="ctr">
            <a:spAutoFit/>
          </a:bodyPr>
          <a:lstStyle/>
          <a:p>
            <a:pPr algn="ctr">
              <a:spcBef>
                <a:spcPts val="600"/>
              </a:spcBef>
            </a:pPr>
            <a:fld id="{75C7898C-BA7D-4DD1-B648-10E044C0935B}" type="slidenum">
              <a:rPr lang="es-CO" sz="800" smtClean="0">
                <a:solidFill>
                  <a:schemeClr val="tx1"/>
                </a:solidFill>
              </a:rPr>
              <a:pPr algn="ctr">
                <a:spcBef>
                  <a:spcPts val="600"/>
                </a:spcBef>
              </a:pPr>
              <a:t>‹Nr.›</a:t>
            </a:fld>
            <a:endParaRPr lang="es-CO" sz="800" dirty="0">
              <a:solidFill>
                <a:schemeClr val="tx1"/>
              </a:solidFill>
            </a:endParaRPr>
          </a:p>
        </p:txBody>
      </p:sp>
    </p:spTree>
    <p:extLst>
      <p:ext uri="{BB962C8B-B14F-4D97-AF65-F5344CB8AC3E}">
        <p14:creationId xmlns:p14="http://schemas.microsoft.com/office/powerpoint/2010/main" val="311242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BB9300-272B-4A1B-897C-84226EF37A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CO" noProof="0" dirty="0"/>
              <a:t>NO EDITAR LA PLANTILLA MAESTRA</a:t>
            </a:r>
          </a:p>
        </p:txBody>
      </p:sp>
      <p:sp>
        <p:nvSpPr>
          <p:cNvPr id="3" name="Text Placeholder 2">
            <a:extLst>
              <a:ext uri="{FF2B5EF4-FFF2-40B4-BE49-F238E27FC236}">
                <a16:creationId xmlns:a16="http://schemas.microsoft.com/office/drawing/2014/main" xmlns="" id="{4B7DC275-8304-4ECB-ABA5-C6B4B20EAE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O" dirty="0"/>
          </a:p>
        </p:txBody>
      </p:sp>
      <p:sp>
        <p:nvSpPr>
          <p:cNvPr id="4" name="Date Placeholder 3">
            <a:extLst>
              <a:ext uri="{FF2B5EF4-FFF2-40B4-BE49-F238E27FC236}">
                <a16:creationId xmlns:a16="http://schemas.microsoft.com/office/drawing/2014/main" xmlns="" id="{5D0E3FCD-06E2-4183-9196-4D58C623A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61C21-EA5C-4542-B0FF-93A6F57B09DF}" type="datetimeFigureOut">
              <a:rPr lang="es-CO" smtClean="0"/>
              <a:t>21/05/20</a:t>
            </a:fld>
            <a:endParaRPr lang="es-CO"/>
          </a:p>
        </p:txBody>
      </p:sp>
      <p:sp>
        <p:nvSpPr>
          <p:cNvPr id="5" name="Footer Placeholder 4">
            <a:extLst>
              <a:ext uri="{FF2B5EF4-FFF2-40B4-BE49-F238E27FC236}">
                <a16:creationId xmlns:a16="http://schemas.microsoft.com/office/drawing/2014/main" xmlns="" id="{B936C343-93C7-4B14-AF15-8D3F1D317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a:extLst>
              <a:ext uri="{FF2B5EF4-FFF2-40B4-BE49-F238E27FC236}">
                <a16:creationId xmlns:a16="http://schemas.microsoft.com/office/drawing/2014/main" xmlns="" id="{AFB7D4B0-C5CA-42B6-BDC5-02170DE439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D1BC1-4E7A-49AC-9932-5FB93800EC84}" type="slidenum">
              <a:rPr lang="es-CO" smtClean="0"/>
              <a:t>‹Nr.›</a:t>
            </a:fld>
            <a:endParaRPr lang="es-CO"/>
          </a:p>
        </p:txBody>
      </p:sp>
    </p:spTree>
    <p:extLst>
      <p:ext uri="{BB962C8B-B14F-4D97-AF65-F5344CB8AC3E}">
        <p14:creationId xmlns:p14="http://schemas.microsoft.com/office/powerpoint/2010/main" val="3088037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3" r:id="rId20"/>
    <p:sldLayoutId id="2147483684" r:id="rId21"/>
  </p:sldLayoutIdLst>
  <p:txStyles>
    <p:titleStyle>
      <a:lvl1pPr algn="l" defTabSz="914400" rtl="0" eaLnBrk="1" latinLnBrk="0" hangingPunct="1">
        <a:lnSpc>
          <a:spcPct val="90000"/>
        </a:lnSpc>
        <a:spcBef>
          <a:spcPct val="0"/>
        </a:spcBef>
        <a:buNone/>
        <a:defRPr lang="es-CO" sz="4400" b="0" kern="1200" smtClean="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svg"/><Relationship Id="rId5" Type="http://schemas.openxmlformats.org/officeDocument/2006/relationships/image" Target="../media/image12.png"/><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svg"/><Relationship Id="rId5" Type="http://schemas.openxmlformats.org/officeDocument/2006/relationships/image" Target="../media/image9.png"/><Relationship Id="rId6" Type="http://schemas.openxmlformats.org/officeDocument/2006/relationships/image" Target="../media/image4.svg"/><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2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png"/><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6.jpg"/><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Indice!A1"/><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0.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0.xml"/><Relationship Id="rId2"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1.emf"/><Relationship Id="rId3" Type="http://schemas.openxmlformats.org/officeDocument/2006/relationships/image" Target="../media/image7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3.png"/><Relationship Id="rId3"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gif"/><Relationship Id="rId5" Type="http://schemas.openxmlformats.org/officeDocument/2006/relationships/image" Target="../media/image1.png"/><Relationship Id="rId6" Type="http://schemas.openxmlformats.org/officeDocument/2006/relationships/image" Target="../media/image2.svg"/><Relationship Id="rId7" Type="http://schemas.openxmlformats.org/officeDocument/2006/relationships/image" Target="../media/image12.png"/><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20.xml"/><Relationship Id="rId2" Type="http://schemas.openxmlformats.org/officeDocument/2006/relationships/image" Target="../media/image75.emf"/></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wmf"/><Relationship Id="rId5" Type="http://schemas.openxmlformats.org/officeDocument/2006/relationships/image" Target="../media/image82.jpeg"/><Relationship Id="rId1" Type="http://schemas.openxmlformats.org/officeDocument/2006/relationships/slideLayout" Target="../slideLayouts/slideLayout20.xml"/><Relationship Id="rId2" Type="http://schemas.openxmlformats.org/officeDocument/2006/relationships/image" Target="../media/image79.emf"/></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20.xml"/><Relationship Id="rId2" Type="http://schemas.openxmlformats.org/officeDocument/2006/relationships/image" Target="../media/image8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0.xml"/><Relationship Id="rId2" Type="http://schemas.openxmlformats.org/officeDocument/2006/relationships/image" Target="../media/image8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3.png"/><Relationship Id="rId3"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png"/><Relationship Id="rId6" Type="http://schemas.openxmlformats.org/officeDocument/2006/relationships/image" Target="../media/image99.jpg"/><Relationship Id="rId7" Type="http://schemas.openxmlformats.org/officeDocument/2006/relationships/image" Target="../media/image100.jpg"/><Relationship Id="rId1" Type="http://schemas.openxmlformats.org/officeDocument/2006/relationships/slideLayout" Target="../slideLayouts/slideLayout20.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5" Type="http://schemas.openxmlformats.org/officeDocument/2006/relationships/image" Target="../media/image105.png"/><Relationship Id="rId1" Type="http://schemas.openxmlformats.org/officeDocument/2006/relationships/slideLayout" Target="../slideLayouts/slideLayout20.xml"/><Relationship Id="rId2"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0.xml"/><Relationship Id="rId2"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20.xml"/><Relationship Id="rId2"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1" Type="http://schemas.openxmlformats.org/officeDocument/2006/relationships/slideLayout" Target="../slideLayouts/slideLayout20.xml"/><Relationship Id="rId2" Type="http://schemas.openxmlformats.org/officeDocument/2006/relationships/image" Target="../media/image11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9.png"/><Relationship Id="rId3" Type="http://schemas.openxmlformats.org/officeDocument/2006/relationships/image" Target="../media/image1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onl.dnp.gov.co/sites/comunidadvirtual/"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803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ángulo 33">
            <a:extLst>
              <a:ext uri="{FF2B5EF4-FFF2-40B4-BE49-F238E27FC236}">
                <a16:creationId xmlns:a16="http://schemas.microsoft.com/office/drawing/2014/main" xmlns="" id="{5C2A0B6A-7EBE-4188-A032-A315587B4E68}"/>
              </a:ext>
            </a:extLst>
          </p:cNvPr>
          <p:cNvSpPr/>
          <p:nvPr/>
        </p:nvSpPr>
        <p:spPr>
          <a:xfrm>
            <a:off x="1185041" y="1355181"/>
            <a:ext cx="9774312" cy="464349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s-CO" dirty="0"/>
          </a:p>
        </p:txBody>
      </p:sp>
      <p:sp>
        <p:nvSpPr>
          <p:cNvPr id="80" name="Rectángulo: esquinas redondeadas 79">
            <a:extLst>
              <a:ext uri="{FF2B5EF4-FFF2-40B4-BE49-F238E27FC236}">
                <a16:creationId xmlns:a16="http://schemas.microsoft.com/office/drawing/2014/main" xmlns="" id="{6CE729F0-52C0-4F62-A0F1-C1D5720E0227}"/>
              </a:ext>
            </a:extLst>
          </p:cNvPr>
          <p:cNvSpPr/>
          <p:nvPr/>
        </p:nvSpPr>
        <p:spPr>
          <a:xfrm>
            <a:off x="4722908" y="5131571"/>
            <a:ext cx="6113848" cy="83960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dirty="0" err="1"/>
          </a:p>
        </p:txBody>
      </p:sp>
      <p:sp>
        <p:nvSpPr>
          <p:cNvPr id="48" name="Title 1">
            <a:extLst>
              <a:ext uri="{FF2B5EF4-FFF2-40B4-BE49-F238E27FC236}">
                <a16:creationId xmlns:a16="http://schemas.microsoft.com/office/drawing/2014/main" xmlns="" id="{647B5F63-6660-4020-95FC-2064CE2F5A6F}"/>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Proyecto tipo para mejoramiento de vías terciarias</a:t>
            </a:r>
          </a:p>
        </p:txBody>
      </p:sp>
      <p:cxnSp>
        <p:nvCxnSpPr>
          <p:cNvPr id="54" name="191 Conector recto">
            <a:extLst>
              <a:ext uri="{FF2B5EF4-FFF2-40B4-BE49-F238E27FC236}">
                <a16:creationId xmlns:a16="http://schemas.microsoft.com/office/drawing/2014/main" xmlns="" id="{0E74BEA1-5EBA-40A2-8F01-684701A68369}"/>
              </a:ext>
            </a:extLst>
          </p:cNvPr>
          <p:cNvCxnSpPr>
            <a:cxnSpLocks/>
            <a:stCxn id="56" idx="2"/>
          </p:cNvCxnSpPr>
          <p:nvPr/>
        </p:nvCxnSpPr>
        <p:spPr>
          <a:xfrm>
            <a:off x="6095084" y="1315934"/>
            <a:ext cx="0" cy="2668674"/>
          </a:xfrm>
          <a:prstGeom prst="line">
            <a:avLst/>
          </a:prstGeom>
          <a:ln w="508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Rectángulo 54">
            <a:extLst>
              <a:ext uri="{FF2B5EF4-FFF2-40B4-BE49-F238E27FC236}">
                <a16:creationId xmlns:a16="http://schemas.microsoft.com/office/drawing/2014/main" xmlns="" id="{37728C07-0931-40A1-9016-A002C4364188}"/>
              </a:ext>
            </a:extLst>
          </p:cNvPr>
          <p:cNvSpPr/>
          <p:nvPr/>
        </p:nvSpPr>
        <p:spPr>
          <a:xfrm>
            <a:off x="4656527" y="1838793"/>
            <a:ext cx="2864461"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600" dirty="0">
                <a:latin typeface="+mj-lt"/>
              </a:rPr>
              <a:t>Cargue de la MGA web</a:t>
            </a:r>
          </a:p>
        </p:txBody>
      </p:sp>
      <p:sp>
        <p:nvSpPr>
          <p:cNvPr id="56" name="Rectangle: Top Corners Rounded 5">
            <a:extLst>
              <a:ext uri="{FF2B5EF4-FFF2-40B4-BE49-F238E27FC236}">
                <a16:creationId xmlns:a16="http://schemas.microsoft.com/office/drawing/2014/main" xmlns="" id="{5511C441-0969-47A3-902D-AB0A8822A404}"/>
              </a:ext>
            </a:extLst>
          </p:cNvPr>
          <p:cNvSpPr/>
          <p:nvPr/>
        </p:nvSpPr>
        <p:spPr>
          <a:xfrm rot="16200000">
            <a:off x="5880529" y="-3640293"/>
            <a:ext cx="429109" cy="9483344"/>
          </a:xfrm>
          <a:prstGeom prst="round2SameRect">
            <a:avLst>
              <a:gd name="adj1" fmla="val 0"/>
              <a:gd name="adj2" fmla="val 15917"/>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lIns="72000" tIns="144000" bIns="144000" rtlCol="0" anchor="ctr"/>
          <a:lstStyle/>
          <a:p>
            <a:pPr algn="ctr"/>
            <a:r>
              <a:rPr lang="es-CO" sz="2000" b="1" dirty="0">
                <a:latin typeface="+mj-lt"/>
              </a:rPr>
              <a:t>NECESIDAD DE RECURSOS DEL SGR</a:t>
            </a:r>
          </a:p>
        </p:txBody>
      </p:sp>
      <p:pic>
        <p:nvPicPr>
          <p:cNvPr id="61" name="Graphic 8">
            <a:extLst>
              <a:ext uri="{FF2B5EF4-FFF2-40B4-BE49-F238E27FC236}">
                <a16:creationId xmlns:a16="http://schemas.microsoft.com/office/drawing/2014/main" xmlns="" id="{C3282265-80A5-469F-93FF-DE44B79DB8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53561" y="5329369"/>
            <a:ext cx="2684877" cy="471491"/>
          </a:xfrm>
          <a:prstGeom prst="rect">
            <a:avLst/>
          </a:prstGeom>
        </p:spPr>
      </p:pic>
      <p:pic>
        <p:nvPicPr>
          <p:cNvPr id="1026" name="Picture 2" descr="Imagen">
            <a:extLst>
              <a:ext uri="{FF2B5EF4-FFF2-40B4-BE49-F238E27FC236}">
                <a16:creationId xmlns:a16="http://schemas.microsoft.com/office/drawing/2014/main" xmlns="" id="{67B4EC68-97EA-4DD5-A3C7-DF7E77C27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6747" y="5329369"/>
            <a:ext cx="2535016" cy="47742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191 Conector recto">
            <a:extLst>
              <a:ext uri="{FF2B5EF4-FFF2-40B4-BE49-F238E27FC236}">
                <a16:creationId xmlns:a16="http://schemas.microsoft.com/office/drawing/2014/main" xmlns="" id="{CCEB034D-E324-4ADA-8968-72C2BEE9B9D9}"/>
              </a:ext>
            </a:extLst>
          </p:cNvPr>
          <p:cNvCxnSpPr>
            <a:cxnSpLocks/>
          </p:cNvCxnSpPr>
          <p:nvPr/>
        </p:nvCxnSpPr>
        <p:spPr>
          <a:xfrm>
            <a:off x="2717489" y="2484852"/>
            <a:ext cx="0" cy="1778970"/>
          </a:xfrm>
          <a:prstGeom prst="line">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191 Conector recto">
            <a:extLst>
              <a:ext uri="{FF2B5EF4-FFF2-40B4-BE49-F238E27FC236}">
                <a16:creationId xmlns:a16="http://schemas.microsoft.com/office/drawing/2014/main" xmlns="" id="{39355F8D-DD40-4F73-9AC2-2ACE9AC0ABEB}"/>
              </a:ext>
            </a:extLst>
          </p:cNvPr>
          <p:cNvCxnSpPr>
            <a:cxnSpLocks/>
          </p:cNvCxnSpPr>
          <p:nvPr/>
        </p:nvCxnSpPr>
        <p:spPr>
          <a:xfrm>
            <a:off x="9467279" y="2484852"/>
            <a:ext cx="0" cy="1509071"/>
          </a:xfrm>
          <a:prstGeom prst="line">
            <a:avLst/>
          </a:prstGeom>
          <a:ln w="508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xmlns="" id="{AF546A97-0F23-409F-87AA-9358586F54CE}"/>
              </a:ext>
            </a:extLst>
          </p:cNvPr>
          <p:cNvSpPr/>
          <p:nvPr/>
        </p:nvSpPr>
        <p:spPr>
          <a:xfrm>
            <a:off x="1348013" y="3352956"/>
            <a:ext cx="2738953" cy="47722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t>OCAD Municipal</a:t>
            </a:r>
          </a:p>
        </p:txBody>
      </p:sp>
      <p:sp>
        <p:nvSpPr>
          <p:cNvPr id="26" name="Rectángulo: esquinas redondeadas 25">
            <a:extLst>
              <a:ext uri="{FF2B5EF4-FFF2-40B4-BE49-F238E27FC236}">
                <a16:creationId xmlns:a16="http://schemas.microsoft.com/office/drawing/2014/main" xmlns="" id="{001CBE4B-3F41-4F30-AA79-2BD099C1F49F}"/>
              </a:ext>
            </a:extLst>
          </p:cNvPr>
          <p:cNvSpPr/>
          <p:nvPr/>
        </p:nvSpPr>
        <p:spPr>
          <a:xfrm>
            <a:off x="4722908" y="3352956"/>
            <a:ext cx="2738953" cy="47722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t>OCAD Departamental</a:t>
            </a:r>
          </a:p>
        </p:txBody>
      </p:sp>
      <p:sp>
        <p:nvSpPr>
          <p:cNvPr id="27" name="Rectángulo: esquinas redondeadas 26">
            <a:extLst>
              <a:ext uri="{FF2B5EF4-FFF2-40B4-BE49-F238E27FC236}">
                <a16:creationId xmlns:a16="http://schemas.microsoft.com/office/drawing/2014/main" xmlns="" id="{FC5C1057-831C-489B-BA07-5ABEDBE9B10B}"/>
              </a:ext>
            </a:extLst>
          </p:cNvPr>
          <p:cNvSpPr/>
          <p:nvPr/>
        </p:nvSpPr>
        <p:spPr>
          <a:xfrm>
            <a:off x="8097803" y="3329982"/>
            <a:ext cx="2738953" cy="47722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dirty="0"/>
              <a:t>OCAD Regional</a:t>
            </a:r>
          </a:p>
        </p:txBody>
      </p:sp>
      <p:cxnSp>
        <p:nvCxnSpPr>
          <p:cNvPr id="28" name="191 Conector recto">
            <a:extLst>
              <a:ext uri="{FF2B5EF4-FFF2-40B4-BE49-F238E27FC236}">
                <a16:creationId xmlns:a16="http://schemas.microsoft.com/office/drawing/2014/main" xmlns="" id="{04F488D1-8826-4B76-8803-4F60619DF25C}"/>
              </a:ext>
            </a:extLst>
          </p:cNvPr>
          <p:cNvCxnSpPr>
            <a:cxnSpLocks/>
          </p:cNvCxnSpPr>
          <p:nvPr/>
        </p:nvCxnSpPr>
        <p:spPr>
          <a:xfrm>
            <a:off x="2717489" y="2502937"/>
            <a:ext cx="6749790" cy="0"/>
          </a:xfrm>
          <a:prstGeom prst="line">
            <a:avLst/>
          </a:prstGeom>
          <a:ln w="508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a16="http://schemas.microsoft.com/office/drawing/2014/main" xmlns="" id="{0D74AB3B-397B-448B-8DD4-3FAF24E8A213}"/>
              </a:ext>
            </a:extLst>
          </p:cNvPr>
          <p:cNvSpPr txBox="1"/>
          <p:nvPr/>
        </p:nvSpPr>
        <p:spPr>
          <a:xfrm>
            <a:off x="4719281" y="2707863"/>
            <a:ext cx="61138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CO" sz="1400" dirty="0">
                <a:latin typeface="+mj-lt"/>
              </a:rPr>
              <a:t>Secretaría técnica de cada OCAD:	1. Cargue del proyecto al SUIFP-SGR			2. Generación del BPIN</a:t>
            </a:r>
          </a:p>
        </p:txBody>
      </p:sp>
      <p:cxnSp>
        <p:nvCxnSpPr>
          <p:cNvPr id="35" name="191 Conector recto">
            <a:extLst>
              <a:ext uri="{FF2B5EF4-FFF2-40B4-BE49-F238E27FC236}">
                <a16:creationId xmlns:a16="http://schemas.microsoft.com/office/drawing/2014/main" xmlns="" id="{7F5BD942-5F77-45CF-9AA2-D831923E86F1}"/>
              </a:ext>
            </a:extLst>
          </p:cNvPr>
          <p:cNvCxnSpPr>
            <a:cxnSpLocks/>
          </p:cNvCxnSpPr>
          <p:nvPr/>
        </p:nvCxnSpPr>
        <p:spPr>
          <a:xfrm>
            <a:off x="6088759" y="3984608"/>
            <a:ext cx="3374895" cy="0"/>
          </a:xfrm>
          <a:prstGeom prst="line">
            <a:avLst/>
          </a:prstGeom>
          <a:ln w="508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191 Conector recto">
            <a:extLst>
              <a:ext uri="{FF2B5EF4-FFF2-40B4-BE49-F238E27FC236}">
                <a16:creationId xmlns:a16="http://schemas.microsoft.com/office/drawing/2014/main" xmlns="" id="{0BCA9428-A742-47B9-96C2-47364CBB984B}"/>
              </a:ext>
            </a:extLst>
          </p:cNvPr>
          <p:cNvCxnSpPr>
            <a:cxnSpLocks/>
          </p:cNvCxnSpPr>
          <p:nvPr/>
        </p:nvCxnSpPr>
        <p:spPr>
          <a:xfrm flipH="1">
            <a:off x="7800397" y="3993923"/>
            <a:ext cx="0" cy="363631"/>
          </a:xfrm>
          <a:prstGeom prst="line">
            <a:avLst/>
          </a:prstGeom>
          <a:ln w="508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Rectángulo: esquinas redondeadas 31">
            <a:extLst>
              <a:ext uri="{FF2B5EF4-FFF2-40B4-BE49-F238E27FC236}">
                <a16:creationId xmlns:a16="http://schemas.microsoft.com/office/drawing/2014/main" xmlns="" id="{D4BC830A-DC57-46C8-9F4A-33AC30C3D41B}"/>
              </a:ext>
            </a:extLst>
          </p:cNvPr>
          <p:cNvSpPr/>
          <p:nvPr/>
        </p:nvSpPr>
        <p:spPr>
          <a:xfrm>
            <a:off x="2717489" y="1424542"/>
            <a:ext cx="6746160" cy="33138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a:t>Formulación y estructuración del proyecto</a:t>
            </a:r>
          </a:p>
        </p:txBody>
      </p:sp>
      <p:cxnSp>
        <p:nvCxnSpPr>
          <p:cNvPr id="62" name="191 Conector recto">
            <a:extLst>
              <a:ext uri="{FF2B5EF4-FFF2-40B4-BE49-F238E27FC236}">
                <a16:creationId xmlns:a16="http://schemas.microsoft.com/office/drawing/2014/main" xmlns="" id="{DA5EA6A7-341A-4B4C-A738-53D284FCF675}"/>
              </a:ext>
            </a:extLst>
          </p:cNvPr>
          <p:cNvCxnSpPr>
            <a:cxnSpLocks/>
          </p:cNvCxnSpPr>
          <p:nvPr/>
        </p:nvCxnSpPr>
        <p:spPr>
          <a:xfrm>
            <a:off x="6088758" y="4678073"/>
            <a:ext cx="3374895" cy="0"/>
          </a:xfrm>
          <a:prstGeom prst="line">
            <a:avLst/>
          </a:prstGeom>
          <a:ln w="508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ombo 17">
            <a:extLst>
              <a:ext uri="{FF2B5EF4-FFF2-40B4-BE49-F238E27FC236}">
                <a16:creationId xmlns:a16="http://schemas.microsoft.com/office/drawing/2014/main" xmlns="" id="{D31496D0-DA82-4653-BEA0-27A538AC1263}"/>
              </a:ext>
            </a:extLst>
          </p:cNvPr>
          <p:cNvSpPr/>
          <p:nvPr/>
        </p:nvSpPr>
        <p:spPr>
          <a:xfrm>
            <a:off x="6583950" y="4263822"/>
            <a:ext cx="2432894" cy="828502"/>
          </a:xfrm>
          <a:prstGeom prst="diamon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CO" sz="1400" b="1" dirty="0"/>
              <a:t>¿Es proyecto tipo?</a:t>
            </a:r>
          </a:p>
        </p:txBody>
      </p:sp>
      <p:cxnSp>
        <p:nvCxnSpPr>
          <p:cNvPr id="63" name="191 Conector recto">
            <a:extLst>
              <a:ext uri="{FF2B5EF4-FFF2-40B4-BE49-F238E27FC236}">
                <a16:creationId xmlns:a16="http://schemas.microsoft.com/office/drawing/2014/main" xmlns="" id="{D747FAA8-02B9-42E7-B000-F49F3DBFF322}"/>
              </a:ext>
            </a:extLst>
          </p:cNvPr>
          <p:cNvCxnSpPr>
            <a:cxnSpLocks/>
            <a:endCxn id="61" idx="0"/>
          </p:cNvCxnSpPr>
          <p:nvPr/>
        </p:nvCxnSpPr>
        <p:spPr>
          <a:xfrm>
            <a:off x="6088758" y="4697046"/>
            <a:ext cx="7242" cy="632323"/>
          </a:xfrm>
          <a:prstGeom prst="line">
            <a:avLst/>
          </a:prstGeom>
          <a:ln w="508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191 Conector recto">
            <a:extLst>
              <a:ext uri="{FF2B5EF4-FFF2-40B4-BE49-F238E27FC236}">
                <a16:creationId xmlns:a16="http://schemas.microsoft.com/office/drawing/2014/main" xmlns="" id="{293830A8-2667-4C39-A964-7DFAC95D0B7A}"/>
              </a:ext>
            </a:extLst>
          </p:cNvPr>
          <p:cNvCxnSpPr>
            <a:cxnSpLocks/>
            <a:endCxn id="1026" idx="0"/>
          </p:cNvCxnSpPr>
          <p:nvPr/>
        </p:nvCxnSpPr>
        <p:spPr>
          <a:xfrm flipH="1">
            <a:off x="9434255" y="4678073"/>
            <a:ext cx="29398" cy="651296"/>
          </a:xfrm>
          <a:prstGeom prst="line">
            <a:avLst/>
          </a:prstGeom>
          <a:ln w="508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xmlns="" id="{6977153D-FBB4-40E9-A38C-B16F1331B09D}"/>
              </a:ext>
            </a:extLst>
          </p:cNvPr>
          <p:cNvSpPr txBox="1"/>
          <p:nvPr/>
        </p:nvSpPr>
        <p:spPr>
          <a:xfrm>
            <a:off x="5981296" y="4357554"/>
            <a:ext cx="417684" cy="369332"/>
          </a:xfrm>
          <a:prstGeom prst="rect">
            <a:avLst/>
          </a:prstGeom>
          <a:noFill/>
        </p:spPr>
        <p:txBody>
          <a:bodyPr wrap="square" rtlCol="0" anchor="ctr">
            <a:spAutoFit/>
          </a:bodyPr>
          <a:lstStyle/>
          <a:p>
            <a:pPr algn="l">
              <a:spcBef>
                <a:spcPts val="600"/>
              </a:spcBef>
            </a:pPr>
            <a:r>
              <a:rPr lang="es-CO" dirty="0"/>
              <a:t>Sí</a:t>
            </a:r>
          </a:p>
        </p:txBody>
      </p:sp>
      <p:sp>
        <p:nvSpPr>
          <p:cNvPr id="65" name="CuadroTexto 64">
            <a:extLst>
              <a:ext uri="{FF2B5EF4-FFF2-40B4-BE49-F238E27FC236}">
                <a16:creationId xmlns:a16="http://schemas.microsoft.com/office/drawing/2014/main" xmlns="" id="{B58862E7-C8CC-4B83-9C42-8CB21FAE544A}"/>
              </a:ext>
            </a:extLst>
          </p:cNvPr>
          <p:cNvSpPr txBox="1"/>
          <p:nvPr/>
        </p:nvSpPr>
        <p:spPr>
          <a:xfrm>
            <a:off x="9062567" y="4327714"/>
            <a:ext cx="525145" cy="369332"/>
          </a:xfrm>
          <a:prstGeom prst="rect">
            <a:avLst/>
          </a:prstGeom>
          <a:noFill/>
        </p:spPr>
        <p:txBody>
          <a:bodyPr wrap="square" rtlCol="0" anchor="ctr">
            <a:spAutoFit/>
          </a:bodyPr>
          <a:lstStyle/>
          <a:p>
            <a:pPr algn="l">
              <a:spcBef>
                <a:spcPts val="600"/>
              </a:spcBef>
            </a:pPr>
            <a:r>
              <a:rPr lang="es-CO" dirty="0"/>
              <a:t>No</a:t>
            </a:r>
          </a:p>
        </p:txBody>
      </p:sp>
      <p:sp>
        <p:nvSpPr>
          <p:cNvPr id="66" name="Rectángulo 65">
            <a:extLst>
              <a:ext uri="{FF2B5EF4-FFF2-40B4-BE49-F238E27FC236}">
                <a16:creationId xmlns:a16="http://schemas.microsoft.com/office/drawing/2014/main" xmlns="" id="{77D8E4B6-CD3E-430F-8AE8-9684C8465607}"/>
              </a:ext>
            </a:extLst>
          </p:cNvPr>
          <p:cNvSpPr/>
          <p:nvPr/>
        </p:nvSpPr>
        <p:spPr>
          <a:xfrm>
            <a:off x="1353410" y="4280767"/>
            <a:ext cx="2733545" cy="55570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CO" dirty="0"/>
              <a:t>Se carga a platino</a:t>
            </a:r>
          </a:p>
        </p:txBody>
      </p:sp>
      <p:sp>
        <p:nvSpPr>
          <p:cNvPr id="82" name="CuadroTexto 81">
            <a:extLst>
              <a:ext uri="{FF2B5EF4-FFF2-40B4-BE49-F238E27FC236}">
                <a16:creationId xmlns:a16="http://schemas.microsoft.com/office/drawing/2014/main" xmlns="" id="{6CA47BA3-5122-4A30-8625-89DB5BFB1029}"/>
              </a:ext>
            </a:extLst>
          </p:cNvPr>
          <p:cNvSpPr txBox="1"/>
          <p:nvPr/>
        </p:nvSpPr>
        <p:spPr>
          <a:xfrm>
            <a:off x="7321950" y="5721678"/>
            <a:ext cx="1082462" cy="276999"/>
          </a:xfrm>
          <a:prstGeom prst="rect">
            <a:avLst/>
          </a:prstGeom>
          <a:noFill/>
        </p:spPr>
        <p:txBody>
          <a:bodyPr wrap="square" rtlCol="0" anchor="ctr">
            <a:spAutoFit/>
          </a:bodyPr>
          <a:lstStyle/>
          <a:p>
            <a:pPr algn="l">
              <a:spcBef>
                <a:spcPts val="600"/>
              </a:spcBef>
            </a:pPr>
            <a:r>
              <a:rPr lang="es-CO" sz="1200" dirty="0"/>
              <a:t>Concepto</a:t>
            </a:r>
          </a:p>
        </p:txBody>
      </p:sp>
      <p:sp>
        <p:nvSpPr>
          <p:cNvPr id="8" name="CuadroTexto 7">
            <a:extLst>
              <a:ext uri="{FF2B5EF4-FFF2-40B4-BE49-F238E27FC236}">
                <a16:creationId xmlns:a16="http://schemas.microsoft.com/office/drawing/2014/main" xmlns="" id="{872EA84E-E984-4C7C-A473-4F283AD7F89C}"/>
              </a:ext>
            </a:extLst>
          </p:cNvPr>
          <p:cNvSpPr txBox="1"/>
          <p:nvPr/>
        </p:nvSpPr>
        <p:spPr>
          <a:xfrm>
            <a:off x="1218165" y="1413462"/>
            <a:ext cx="1363665" cy="923330"/>
          </a:xfrm>
          <a:prstGeom prst="rect">
            <a:avLst/>
          </a:prstGeom>
          <a:noFill/>
        </p:spPr>
        <p:txBody>
          <a:bodyPr wrap="square" rtlCol="0" anchor="ctr">
            <a:spAutoFit/>
          </a:bodyPr>
          <a:lstStyle/>
          <a:p>
            <a:r>
              <a:rPr lang="es-CO" dirty="0">
                <a:solidFill>
                  <a:schemeClr val="accent3"/>
                </a:solidFill>
              </a:rPr>
              <a:t>Asistencia de la DSGR</a:t>
            </a:r>
          </a:p>
        </p:txBody>
      </p:sp>
    </p:spTree>
    <p:extLst>
      <p:ext uri="{BB962C8B-B14F-4D97-AF65-F5344CB8AC3E}">
        <p14:creationId xmlns:p14="http://schemas.microsoft.com/office/powerpoint/2010/main" val="1473369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D70DFC09-711D-4007-B537-F2247F61BD6A}"/>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sp>
        <p:nvSpPr>
          <p:cNvPr id="23" name="Rectángulo 22">
            <a:extLst>
              <a:ext uri="{FF2B5EF4-FFF2-40B4-BE49-F238E27FC236}">
                <a16:creationId xmlns:a16="http://schemas.microsoft.com/office/drawing/2014/main" xmlns="" id="{3DDAF19A-5489-4CBA-AA29-D5FED325AF1E}"/>
              </a:ext>
            </a:extLst>
          </p:cNvPr>
          <p:cNvSpPr/>
          <p:nvPr/>
        </p:nvSpPr>
        <p:spPr>
          <a:xfrm>
            <a:off x="-144372" y="904922"/>
            <a:ext cx="12107772" cy="4693593"/>
          </a:xfrm>
          <a:prstGeom prst="rect">
            <a:avLst/>
          </a:prstGeom>
        </p:spPr>
        <p:txBody>
          <a:bodyPr wrap="square">
            <a:spAutoFit/>
          </a:bodyPr>
          <a:lstStyle/>
          <a:p>
            <a:pPr marL="449580" algn="just"/>
            <a:r>
              <a:rPr lang="es-ES" sz="2300" dirty="0">
                <a:latin typeface="+mj-lt"/>
                <a:ea typeface="Calibri" panose="020F0502020204030204" pitchFamily="34" charset="0"/>
                <a:cs typeface="Futura Lt BT"/>
              </a:rPr>
              <a:t>¿Qué </a:t>
            </a:r>
            <a:r>
              <a:rPr lang="es-ES" sz="2300" b="1" dirty="0">
                <a:latin typeface="+mj-lt"/>
                <a:ea typeface="Calibri" panose="020F0502020204030204" pitchFamily="34" charset="0"/>
                <a:cs typeface="Futura Lt BT"/>
              </a:rPr>
              <a:t>ES</a:t>
            </a:r>
            <a:r>
              <a:rPr lang="es-ES" sz="2300" dirty="0">
                <a:latin typeface="+mj-lt"/>
                <a:ea typeface="Calibri" panose="020F0502020204030204" pitchFamily="34" charset="0"/>
                <a:cs typeface="Futura Lt BT"/>
              </a:rPr>
              <a:t> el proyecto tipo de mejoramiento de la red vial terciaria?</a:t>
            </a:r>
          </a:p>
          <a:p>
            <a:pPr marL="792480" indent="-342900" algn="just">
              <a:buFont typeface="Arial" panose="020B0604020202020204" pitchFamily="34" charset="0"/>
              <a:buChar char="•"/>
            </a:pPr>
            <a:endParaRPr lang="es-ES" sz="23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ES" sz="2300" dirty="0">
                <a:latin typeface="+mj-lt"/>
                <a:ea typeface="Calibri" panose="020F0502020204030204" pitchFamily="34" charset="0"/>
                <a:cs typeface="Futura Lt BT"/>
              </a:rPr>
              <a:t>Es una </a:t>
            </a:r>
            <a:r>
              <a:rPr lang="es-CO" sz="2300" dirty="0">
                <a:latin typeface="+mj-lt"/>
                <a:ea typeface="Calibri" panose="020F0502020204030204" pitchFamily="34" charset="0"/>
                <a:cs typeface="Futura Lt BT"/>
              </a:rPr>
              <a:t>en una herramienta que evalúa y direcciona la selección de la técnica de solución más costo-efectiva para mejoramiento de vías terciarias.</a:t>
            </a:r>
          </a:p>
          <a:p>
            <a:pPr marL="792480" indent="-342900" algn="just">
              <a:buFont typeface="Arial" panose="020B0604020202020204" pitchFamily="34" charset="0"/>
              <a:buChar char="•"/>
            </a:pPr>
            <a:endParaRPr lang="es-CO" sz="23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CO" sz="2300" dirty="0">
                <a:latin typeface="+mj-lt"/>
                <a:ea typeface="Calibri" panose="020F0502020204030204" pitchFamily="34" charset="0"/>
                <a:cs typeface="Futura Lt BT"/>
              </a:rPr>
              <a:t>Esta herramienta junto con los demás componentes del proyecto tipo, permitirá a las entidades territoriales, dar los primeros pasos para estructurar el proyecto, con el fin de buscar su financiación a través de recursos del Sistema General de Regalías -SGR- y otras fuentes, optimizando los procesos de: </a:t>
            </a:r>
          </a:p>
          <a:p>
            <a:pPr marL="792480" indent="-342900" algn="just">
              <a:buFont typeface="Arial" panose="020B0604020202020204" pitchFamily="34" charset="0"/>
              <a:buChar char="•"/>
            </a:pPr>
            <a:endParaRPr lang="es-CO" sz="2300" dirty="0">
              <a:latin typeface="+mj-lt"/>
              <a:ea typeface="Calibri" panose="020F0502020204030204" pitchFamily="34" charset="0"/>
              <a:cs typeface="Futura Lt BT"/>
            </a:endParaRPr>
          </a:p>
          <a:p>
            <a:pPr marL="1878330" lvl="2" indent="-514350" algn="just">
              <a:buAutoNum type="romanLcParenBoth"/>
            </a:pPr>
            <a:r>
              <a:rPr lang="es-CO" sz="2300" dirty="0">
                <a:latin typeface="+mj-lt"/>
                <a:ea typeface="Calibri" panose="020F0502020204030204" pitchFamily="34" charset="0"/>
                <a:cs typeface="Futura Lt BT"/>
              </a:rPr>
              <a:t>Selección alternativa de solución y </a:t>
            </a:r>
          </a:p>
          <a:p>
            <a:pPr marL="1878330" lvl="2" indent="-514350" algn="just">
              <a:buAutoNum type="romanLcParenBoth"/>
            </a:pPr>
            <a:r>
              <a:rPr lang="es-CO" sz="2300" dirty="0">
                <a:latin typeface="+mj-lt"/>
                <a:ea typeface="Calibri" panose="020F0502020204030204" pitchFamily="34" charset="0"/>
                <a:cs typeface="Futura Lt BT"/>
              </a:rPr>
              <a:t>Formulación y diseño del proyecto, generando ahorro en costos y tiempo para la entidad territorial.</a:t>
            </a:r>
          </a:p>
        </p:txBody>
      </p:sp>
    </p:spTree>
    <p:extLst>
      <p:ext uri="{BB962C8B-B14F-4D97-AF65-F5344CB8AC3E}">
        <p14:creationId xmlns:p14="http://schemas.microsoft.com/office/powerpoint/2010/main" val="3674847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305F70D-AF81-44F5-B067-5769A2F55C81}"/>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sp>
        <p:nvSpPr>
          <p:cNvPr id="5" name="Rectángulo 4">
            <a:extLst>
              <a:ext uri="{FF2B5EF4-FFF2-40B4-BE49-F238E27FC236}">
                <a16:creationId xmlns:a16="http://schemas.microsoft.com/office/drawing/2014/main" xmlns="" id="{A8ED2326-843F-4795-9480-83A4C2BD60E6}"/>
              </a:ext>
            </a:extLst>
          </p:cNvPr>
          <p:cNvSpPr/>
          <p:nvPr/>
        </p:nvSpPr>
        <p:spPr>
          <a:xfrm>
            <a:off x="-113892" y="1030359"/>
            <a:ext cx="11613596" cy="5693866"/>
          </a:xfrm>
          <a:prstGeom prst="rect">
            <a:avLst/>
          </a:prstGeom>
        </p:spPr>
        <p:txBody>
          <a:bodyPr wrap="square">
            <a:spAutoFit/>
          </a:bodyPr>
          <a:lstStyle/>
          <a:p>
            <a:pPr marL="449580" algn="just"/>
            <a:r>
              <a:rPr lang="es-ES" sz="2400" dirty="0">
                <a:latin typeface="+mj-lt"/>
                <a:ea typeface="Calibri" panose="020F0502020204030204" pitchFamily="34" charset="0"/>
                <a:cs typeface="Futura Lt BT"/>
              </a:rPr>
              <a:t>¿Qué </a:t>
            </a:r>
            <a:r>
              <a:rPr lang="es-ES" sz="2400" b="1" dirty="0">
                <a:latin typeface="+mj-lt"/>
                <a:ea typeface="Calibri" panose="020F0502020204030204" pitchFamily="34" charset="0"/>
                <a:cs typeface="Futura Lt BT"/>
              </a:rPr>
              <a:t>ES</a:t>
            </a:r>
            <a:r>
              <a:rPr lang="es-ES" sz="2400" dirty="0">
                <a:latin typeface="+mj-lt"/>
                <a:ea typeface="Calibri" panose="020F0502020204030204" pitchFamily="34" charset="0"/>
                <a:cs typeface="Futura Lt BT"/>
              </a:rPr>
              <a:t> </a:t>
            </a:r>
            <a:r>
              <a:rPr lang="es-CO" sz="2400" dirty="0">
                <a:latin typeface="+mj-lt"/>
                <a:ea typeface="Calibri" panose="020F0502020204030204" pitchFamily="34" charset="0"/>
                <a:cs typeface="Futura Lt BT"/>
              </a:rPr>
              <a:t>el proyecto tipo de mejoramiento de la red vial terciaria</a:t>
            </a:r>
            <a:r>
              <a:rPr lang="es-ES" sz="2400" dirty="0">
                <a:latin typeface="+mj-lt"/>
                <a:ea typeface="Calibri" panose="020F0502020204030204" pitchFamily="34" charset="0"/>
                <a:cs typeface="Futura Lt BT"/>
              </a:rPr>
              <a:t>?</a:t>
            </a:r>
          </a:p>
          <a:p>
            <a:pPr marL="792480" indent="-342900" algn="just">
              <a:buFont typeface="Arial" panose="020B0604020202020204" pitchFamily="34" charset="0"/>
              <a:buChar char="•"/>
            </a:pPr>
            <a:endParaRPr lang="es-ES" sz="2400" dirty="0">
              <a:latin typeface="+mj-lt"/>
              <a:ea typeface="Calibri" panose="020F0502020204030204" pitchFamily="34" charset="0"/>
              <a:cs typeface="Futura Lt BT"/>
            </a:endParaRP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CO" sz="2400" dirty="0">
                <a:latin typeface="+mj-lt"/>
                <a:ea typeface="Calibri" panose="020F0502020204030204" pitchFamily="34" charset="0"/>
                <a:cs typeface="Futura Lt BT"/>
              </a:rPr>
              <a:t>Es una herramienta que hace parte de los pasos definidos en el </a:t>
            </a:r>
            <a:r>
              <a:rPr lang="es-CO" sz="2400" b="1" dirty="0">
                <a:latin typeface="+mj-lt"/>
                <a:ea typeface="Calibri" panose="020F0502020204030204" pitchFamily="34" charset="0"/>
                <a:cs typeface="Futura Lt BT"/>
              </a:rPr>
              <a:t>CONPES 3857 </a:t>
            </a:r>
            <a:r>
              <a:rPr lang="es-CO" sz="2400" dirty="0">
                <a:latin typeface="+mj-lt"/>
                <a:ea typeface="Calibri" panose="020F0502020204030204" pitchFamily="34" charset="0"/>
                <a:cs typeface="Futura Lt BT"/>
              </a:rPr>
              <a:t>LINEAMIENTOS DE POLÍTICA PARA LA GESTIÓN DE LA RED TERCIARIA con relación a implementar procesos constructivos innovadores para la optimización de recursos.</a:t>
            </a: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CO" sz="2400" dirty="0">
                <a:ea typeface="Calibri" panose="020F0502020204030204" pitchFamily="34" charset="0"/>
                <a:cs typeface="Futura Lt BT"/>
              </a:rPr>
              <a:t>Es una herramienta que usa la </a:t>
            </a:r>
            <a:r>
              <a:rPr lang="es-CO" sz="2400" b="1" dirty="0">
                <a:ea typeface="Calibri" panose="020F0502020204030204" pitchFamily="34" charset="0"/>
                <a:cs typeface="Futura Lt BT"/>
              </a:rPr>
              <a:t>reglamentación, manuales y normas técnicas </a:t>
            </a:r>
            <a:r>
              <a:rPr lang="es-CO" sz="2400" dirty="0">
                <a:ea typeface="Calibri" panose="020F0502020204030204" pitchFamily="34" charset="0"/>
                <a:cs typeface="Futura Lt BT"/>
              </a:rPr>
              <a:t>adoptadas para el diseño y construcción de obras de infraestructura vial en Colombia.</a:t>
            </a: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endParaRPr lang="es-CO" sz="2800" dirty="0">
              <a:latin typeface="+mj-lt"/>
              <a:ea typeface="Calibri" panose="020F0502020204030204" pitchFamily="34" charset="0"/>
              <a:cs typeface="Futura Lt BT"/>
            </a:endParaRPr>
          </a:p>
          <a:p>
            <a:pPr marL="792480" indent="-342900" algn="just">
              <a:buFont typeface="Arial" panose="020B0604020202020204" pitchFamily="34" charset="0"/>
              <a:buChar char="•"/>
            </a:pPr>
            <a:endParaRPr lang="es-ES" sz="2400" dirty="0">
              <a:latin typeface="+mj-lt"/>
              <a:ea typeface="Calibri" panose="020F0502020204030204" pitchFamily="34" charset="0"/>
              <a:cs typeface="Calibri" panose="020F0502020204030204" pitchFamily="34" charset="0"/>
            </a:endParaRPr>
          </a:p>
          <a:p>
            <a:pPr marL="449580" algn="just">
              <a:spcAft>
                <a:spcPts val="0"/>
              </a:spcAft>
            </a:pPr>
            <a:r>
              <a:rPr lang="es-CO" sz="2400" dirty="0">
                <a:latin typeface="+mj-lt"/>
                <a:ea typeface="Calibri" panose="020F0502020204030204" pitchFamily="34" charset="0"/>
                <a:cs typeface="Times New Roman" panose="02020603050405020304" pitchFamily="18" charset="0"/>
              </a:rPr>
              <a:t> </a:t>
            </a:r>
            <a:endParaRPr lang="es-E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42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5C1FEB2-9247-40C5-9B95-F033D485A835}"/>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sp>
        <p:nvSpPr>
          <p:cNvPr id="7" name="Rectángulo 6">
            <a:extLst>
              <a:ext uri="{FF2B5EF4-FFF2-40B4-BE49-F238E27FC236}">
                <a16:creationId xmlns:a16="http://schemas.microsoft.com/office/drawing/2014/main" xmlns="" id="{872218CE-B718-4902-A144-F621F1C4D647}"/>
              </a:ext>
            </a:extLst>
          </p:cNvPr>
          <p:cNvSpPr/>
          <p:nvPr/>
        </p:nvSpPr>
        <p:spPr>
          <a:xfrm>
            <a:off x="-132380" y="981372"/>
            <a:ext cx="12324380" cy="4154984"/>
          </a:xfrm>
          <a:prstGeom prst="rect">
            <a:avLst/>
          </a:prstGeom>
        </p:spPr>
        <p:txBody>
          <a:bodyPr wrap="square">
            <a:spAutoFit/>
          </a:bodyPr>
          <a:lstStyle/>
          <a:p>
            <a:pPr marL="449580" algn="just"/>
            <a:r>
              <a:rPr lang="es-ES" sz="2400" dirty="0">
                <a:latin typeface="+mj-lt"/>
                <a:ea typeface="Calibri" panose="020F0502020204030204" pitchFamily="34" charset="0"/>
                <a:cs typeface="Futura Lt BT"/>
              </a:rPr>
              <a:t>¿Qué </a:t>
            </a:r>
            <a:r>
              <a:rPr lang="es-ES" sz="2400" b="1" dirty="0">
                <a:latin typeface="+mj-lt"/>
                <a:ea typeface="Calibri" panose="020F0502020204030204" pitchFamily="34" charset="0"/>
                <a:cs typeface="Futura Lt BT"/>
              </a:rPr>
              <a:t>NO ES</a:t>
            </a:r>
            <a:r>
              <a:rPr lang="es-ES" sz="2400" dirty="0">
                <a:latin typeface="+mj-lt"/>
                <a:ea typeface="Calibri" panose="020F0502020204030204" pitchFamily="34" charset="0"/>
                <a:cs typeface="Futura Lt BT"/>
              </a:rPr>
              <a:t> </a:t>
            </a:r>
            <a:r>
              <a:rPr lang="es-CO" sz="2400" dirty="0">
                <a:latin typeface="+mj-lt"/>
                <a:ea typeface="Calibri" panose="020F0502020204030204" pitchFamily="34" charset="0"/>
                <a:cs typeface="Futura Lt BT"/>
              </a:rPr>
              <a:t>el proyecto tipo de mejoramiento de la red vial terciaria</a:t>
            </a:r>
            <a:r>
              <a:rPr lang="es-ES" sz="2400" dirty="0">
                <a:latin typeface="+mj-lt"/>
                <a:ea typeface="Calibri" panose="020F0502020204030204" pitchFamily="34" charset="0"/>
                <a:cs typeface="Futura Lt BT"/>
              </a:rPr>
              <a:t>?</a:t>
            </a:r>
          </a:p>
          <a:p>
            <a:pPr marL="792480" indent="-342900" algn="just">
              <a:buFont typeface="Arial" panose="020B0604020202020204" pitchFamily="34" charset="0"/>
              <a:buChar char="•"/>
            </a:pPr>
            <a:endParaRPr lang="es-ES" sz="24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ES" sz="2400" b="1" dirty="0">
                <a:latin typeface="+mj-lt"/>
                <a:ea typeface="Calibri" panose="020F0502020204030204" pitchFamily="34" charset="0"/>
                <a:cs typeface="Futura Lt BT"/>
              </a:rPr>
              <a:t>No son diseños definitivos </a:t>
            </a:r>
            <a:r>
              <a:rPr lang="es-ES" sz="2400" dirty="0">
                <a:latin typeface="+mj-lt"/>
                <a:ea typeface="Calibri" panose="020F0502020204030204" pitchFamily="34" charset="0"/>
                <a:cs typeface="Futura Lt BT"/>
              </a:rPr>
              <a:t>ni de estructura de pavimento, ni de las soluciones puntuales de obras de drenaje y estabilización de taludes.</a:t>
            </a: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CO" sz="2400" dirty="0">
                <a:latin typeface="+mj-lt"/>
                <a:ea typeface="Calibri" panose="020F0502020204030204" pitchFamily="34" charset="0"/>
                <a:cs typeface="Futura Lt BT"/>
              </a:rPr>
              <a:t>Es una herramienta que </a:t>
            </a:r>
            <a:r>
              <a:rPr lang="es-CO" sz="2400" b="1" dirty="0">
                <a:latin typeface="+mj-lt"/>
                <a:ea typeface="Calibri" panose="020F0502020204030204" pitchFamily="34" charset="0"/>
                <a:cs typeface="Futura Lt BT"/>
              </a:rPr>
              <a:t>no reemplaza los estudios y diseños </a:t>
            </a:r>
            <a:r>
              <a:rPr lang="es-CO" sz="2400" dirty="0">
                <a:latin typeface="+mj-lt"/>
                <a:ea typeface="Calibri" panose="020F0502020204030204" pitchFamily="34" charset="0"/>
                <a:cs typeface="Futura Lt BT"/>
              </a:rPr>
              <a:t>definitivos particulares para cada proyecto de vías terciarias.</a:t>
            </a:r>
          </a:p>
          <a:p>
            <a:pPr marL="792480" indent="-342900" algn="just">
              <a:buFont typeface="Arial" panose="020B0604020202020204" pitchFamily="34" charset="0"/>
              <a:buChar char="•"/>
            </a:pPr>
            <a:endParaRPr lang="es-CO" sz="2400" dirty="0">
              <a:latin typeface="+mj-lt"/>
              <a:ea typeface="Calibri" panose="020F0502020204030204" pitchFamily="34" charset="0"/>
              <a:cs typeface="Futura Lt BT"/>
            </a:endParaRPr>
          </a:p>
          <a:p>
            <a:pPr marL="792480" indent="-342900" algn="just">
              <a:buFont typeface="Arial" panose="020B0604020202020204" pitchFamily="34" charset="0"/>
              <a:buChar char="•"/>
            </a:pPr>
            <a:r>
              <a:rPr lang="es-CO" sz="2400" b="1" dirty="0">
                <a:latin typeface="+mj-lt"/>
                <a:ea typeface="Calibri" panose="020F0502020204030204" pitchFamily="34" charset="0"/>
                <a:cs typeface="Futura Lt BT"/>
              </a:rPr>
              <a:t>No</a:t>
            </a:r>
            <a:r>
              <a:rPr lang="es-CO" sz="2400" dirty="0">
                <a:latin typeface="+mj-lt"/>
                <a:ea typeface="Calibri" panose="020F0502020204030204" pitchFamily="34" charset="0"/>
                <a:cs typeface="Futura Lt BT"/>
              </a:rPr>
              <a:t> es un presupuesto detallado de las intervenciones, ya que se debe adaptar a las condiciones particulares de cada proyecto, en cuanto a materiales, maquinaria y equipo, transporte y mano de obra. </a:t>
            </a:r>
            <a:endParaRPr lang="es-ES"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87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a:extLst>
              <a:ext uri="{FF2B5EF4-FFF2-40B4-BE49-F238E27FC236}">
                <a16:creationId xmlns:a16="http://schemas.microsoft.com/office/drawing/2014/main" xmlns="" id="{A6CC74A1-932F-4666-8BB1-7D6EC3CF5ACC}"/>
              </a:ext>
            </a:extLst>
          </p:cNvPr>
          <p:cNvSpPr/>
          <p:nvPr/>
        </p:nvSpPr>
        <p:spPr>
          <a:xfrm>
            <a:off x="335902" y="771279"/>
            <a:ext cx="11523306" cy="5509200"/>
          </a:xfrm>
          <a:prstGeom prst="rect">
            <a:avLst/>
          </a:prstGeom>
        </p:spPr>
        <p:txBody>
          <a:bodyPr wrap="square">
            <a:spAutoFit/>
          </a:bodyPr>
          <a:lstStyle/>
          <a:p>
            <a:pPr marL="449580" algn="just"/>
            <a:r>
              <a:rPr lang="es-CO" sz="2400" dirty="0">
                <a:ea typeface="Calibri" panose="020F0502020204030204" pitchFamily="34" charset="0"/>
                <a:cs typeface="Futura Lt BT"/>
              </a:rPr>
              <a:t>El proyecto tipo se basa en una herramienta que evalúa y selecciona mediante una </a:t>
            </a:r>
            <a:r>
              <a:rPr lang="es-CO" sz="2400" b="1" u="sng" dirty="0">
                <a:ea typeface="Calibri" panose="020F0502020204030204" pitchFamily="34" charset="0"/>
                <a:cs typeface="Futura Lt BT"/>
              </a:rPr>
              <a:t>evaluación multicriterio</a:t>
            </a:r>
            <a:r>
              <a:rPr lang="es-CO" sz="2400" dirty="0">
                <a:ea typeface="Calibri" panose="020F0502020204030204" pitchFamily="34" charset="0"/>
                <a:cs typeface="Futura Lt BT"/>
              </a:rPr>
              <a:t>, la mejor técnica de solución para mejoramiento de vías terciarias (aprobadas por normativa técnica INVIAS), y las cuales hacen parte del presente </a:t>
            </a:r>
            <a:r>
              <a:rPr lang="es-CO" sz="2400" b="1" dirty="0">
                <a:ea typeface="Calibri" panose="020F0502020204030204" pitchFamily="34" charset="0"/>
                <a:cs typeface="Futura Lt BT"/>
              </a:rPr>
              <a:t>P</a:t>
            </a:r>
            <a:r>
              <a:rPr lang="es-CO" sz="2400" b="1" dirty="0">
                <a:ea typeface="Verdana,Verdana,Futura"/>
                <a:cs typeface="Arial" panose="020B0604020202020204" pitchFamily="34" charset="0"/>
              </a:rPr>
              <a:t>ROYECTO TIPO</a:t>
            </a:r>
            <a:r>
              <a:rPr lang="es-CO" sz="2400" dirty="0">
                <a:ea typeface="Verdana" panose="020B0604030504040204" pitchFamily="34" charset="0"/>
                <a:cs typeface="Arial" panose="020B0604020202020204" pitchFamily="34" charset="0"/>
              </a:rPr>
              <a:t> </a:t>
            </a:r>
            <a:r>
              <a:rPr lang="es-CO" sz="2400" dirty="0">
                <a:ea typeface="Calibri" panose="020F0502020204030204" pitchFamily="34" charset="0"/>
                <a:cs typeface="Futura Lt BT"/>
              </a:rPr>
              <a:t>se enmarcan en dos grandes grupos de soluciones:</a:t>
            </a:r>
            <a:endParaRPr lang="es-ES" sz="2400" dirty="0">
              <a:ea typeface="Calibri" panose="020F0502020204030204" pitchFamily="34" charset="0"/>
              <a:cs typeface="Times New Roman" panose="02020603050405020304" pitchFamily="18" charset="0"/>
            </a:endParaRPr>
          </a:p>
          <a:p>
            <a:pPr marL="449580" algn="just">
              <a:spcAft>
                <a:spcPts val="0"/>
              </a:spcAft>
            </a:pPr>
            <a:r>
              <a:rPr lang="es-CO" sz="2400" dirty="0">
                <a:ea typeface="Calibri" panose="020F0502020204030204" pitchFamily="34" charset="0"/>
                <a:cs typeface="Futura Lt BT"/>
              </a:rPr>
              <a:t> </a:t>
            </a:r>
            <a:endParaRPr lang="es-ES" sz="2000" dirty="0">
              <a:ea typeface="Calibri" panose="020F0502020204030204" pitchFamily="34" charset="0"/>
              <a:cs typeface="Times New Roman" panose="02020603050405020304" pitchFamily="18" charset="0"/>
            </a:endParaRPr>
          </a:p>
          <a:p>
            <a:pPr marL="1714500" lvl="3" indent="-342900" algn="just">
              <a:buFont typeface="Symbol" panose="05050102010706020507" pitchFamily="18" charset="2"/>
              <a:buChar char=""/>
            </a:pPr>
            <a:r>
              <a:rPr lang="es-ES_tradnl" sz="2400" dirty="0">
                <a:ea typeface="Calibri" panose="020F0502020204030204" pitchFamily="34" charset="0"/>
                <a:cs typeface="Futura Lt BT"/>
              </a:rPr>
              <a:t>Soluciones estructurales:</a:t>
            </a:r>
            <a:endParaRPr lang="es-ES" sz="2400" dirty="0">
              <a:ea typeface="Calibri" panose="020F0502020204030204" pitchFamily="34" charset="0"/>
              <a:cs typeface="Calibri" panose="020F0502020204030204" pitchFamily="34" charset="0"/>
            </a:endParaRPr>
          </a:p>
          <a:p>
            <a:pPr marL="2114550" lvl="4" indent="-285750" algn="just">
              <a:buFont typeface="Courier New" panose="02070309020205020404" pitchFamily="49" charset="0"/>
              <a:buChar char="o"/>
            </a:pPr>
            <a:r>
              <a:rPr lang="es-ES_tradnl" sz="2400" dirty="0">
                <a:ea typeface="Calibri" panose="020F0502020204030204" pitchFamily="34" charset="0"/>
                <a:cs typeface="Futura Lt BT"/>
              </a:rPr>
              <a:t>Estabilización con cemento</a:t>
            </a:r>
            <a:endParaRPr lang="es-ES" sz="2400" dirty="0">
              <a:ea typeface="Calibri" panose="020F0502020204030204" pitchFamily="34" charset="0"/>
              <a:cs typeface="Calibri" panose="020F0502020204030204" pitchFamily="34" charset="0"/>
            </a:endParaRPr>
          </a:p>
          <a:p>
            <a:pPr marL="2114550" lvl="4" indent="-285750" algn="just">
              <a:buFont typeface="Courier New" panose="02070309020205020404" pitchFamily="49" charset="0"/>
              <a:buChar char="o"/>
            </a:pPr>
            <a:r>
              <a:rPr lang="es-ES_tradnl" sz="2400" dirty="0">
                <a:ea typeface="Calibri" panose="020F0502020204030204" pitchFamily="34" charset="0"/>
                <a:cs typeface="Futura Lt BT"/>
              </a:rPr>
              <a:t>Estabilización con emulsión asfáltica</a:t>
            </a:r>
            <a:endParaRPr lang="es-ES" sz="2400" dirty="0">
              <a:ea typeface="Calibri" panose="020F0502020204030204" pitchFamily="34" charset="0"/>
              <a:cs typeface="Calibri" panose="020F0502020204030204" pitchFamily="34" charset="0"/>
            </a:endParaRPr>
          </a:p>
          <a:p>
            <a:pPr marL="2114550" lvl="4" indent="-285750" algn="just">
              <a:buFont typeface="Courier New" panose="02070309020205020404" pitchFamily="49" charset="0"/>
              <a:buChar char="o"/>
            </a:pPr>
            <a:r>
              <a:rPr lang="es-ES_tradnl" sz="2400" dirty="0">
                <a:ea typeface="Calibri" panose="020F0502020204030204" pitchFamily="34" charset="0"/>
                <a:cs typeface="Futura Lt BT"/>
              </a:rPr>
              <a:t>Estabilización mecánica</a:t>
            </a:r>
          </a:p>
          <a:p>
            <a:pPr marL="1371600" lvl="1" algn="just"/>
            <a:r>
              <a:rPr lang="es-ES_tradnl" sz="2400" dirty="0">
                <a:ea typeface="Calibri" panose="020F0502020204030204" pitchFamily="34" charset="0"/>
                <a:cs typeface="Futura Lt BT"/>
              </a:rPr>
              <a:t> </a:t>
            </a:r>
            <a:endParaRPr lang="es-ES" sz="2400" dirty="0">
              <a:ea typeface="Calibri" panose="020F0502020204030204" pitchFamily="34" charset="0"/>
              <a:cs typeface="Calibri" panose="020F0502020204030204" pitchFamily="34" charset="0"/>
            </a:endParaRPr>
          </a:p>
          <a:p>
            <a:pPr marL="1714500" lvl="3" indent="-342900" algn="just">
              <a:buFont typeface="Symbol" panose="05050102010706020507" pitchFamily="18" charset="2"/>
              <a:buChar char=""/>
            </a:pPr>
            <a:r>
              <a:rPr lang="es-ES" sz="2400" dirty="0">
                <a:ea typeface="Calibri" panose="020F0502020204030204" pitchFamily="34" charset="0"/>
                <a:cs typeface="Futura Lt BT"/>
              </a:rPr>
              <a:t>Soluciones funcionales de transitabilidad:</a:t>
            </a:r>
          </a:p>
          <a:p>
            <a:pPr marL="2114550" lvl="4" indent="-285750" algn="just">
              <a:buFont typeface="Courier New" panose="02070309020205020404" pitchFamily="49" charset="0"/>
              <a:buChar char="o"/>
            </a:pPr>
            <a:r>
              <a:rPr lang="es-ES" sz="2400" dirty="0"/>
              <a:t>Lechada Asfáltica</a:t>
            </a:r>
          </a:p>
          <a:p>
            <a:pPr marL="2114550" lvl="4" indent="-285750" algn="just">
              <a:buFont typeface="Courier New" panose="02070309020205020404" pitchFamily="49" charset="0"/>
              <a:buChar char="o"/>
            </a:pPr>
            <a:r>
              <a:rPr lang="es-ES" sz="2400" dirty="0"/>
              <a:t>Tratamiento Superficial doble.</a:t>
            </a:r>
          </a:p>
          <a:p>
            <a:pPr marL="1257300" lvl="2" indent="-342900" algn="just">
              <a:buFont typeface="Symbol" panose="05050102010706020507" pitchFamily="18" charset="2"/>
              <a:buChar char=""/>
            </a:pPr>
            <a:endParaRPr lang="es-ES" sz="2000" dirty="0">
              <a:ea typeface="Calibri" panose="020F0502020204030204" pitchFamily="34" charset="0"/>
              <a:cs typeface="Calibri" panose="020F0502020204030204" pitchFamily="34" charset="0"/>
            </a:endParaRPr>
          </a:p>
          <a:p>
            <a:pPr marL="449580" algn="just">
              <a:spcAft>
                <a:spcPts val="0"/>
              </a:spcAft>
            </a:pPr>
            <a:r>
              <a:rPr lang="es-CO" sz="2000" dirty="0">
                <a:ea typeface="Calibri" panose="020F0502020204030204" pitchFamily="34" charset="0"/>
                <a:cs typeface="Times New Roman" panose="02020603050405020304" pitchFamily="18" charset="0"/>
              </a:rPr>
              <a:t> </a:t>
            </a:r>
            <a:endParaRPr lang="es-ES" sz="2000" dirty="0">
              <a:ea typeface="Calibri" panose="020F0502020204030204" pitchFamily="34" charset="0"/>
              <a:cs typeface="Times New Roman" panose="02020603050405020304" pitchFamily="18" charset="0"/>
            </a:endParaRPr>
          </a:p>
        </p:txBody>
      </p:sp>
      <p:sp>
        <p:nvSpPr>
          <p:cNvPr id="48" name="Cerrar llave 47">
            <a:extLst>
              <a:ext uri="{FF2B5EF4-FFF2-40B4-BE49-F238E27FC236}">
                <a16:creationId xmlns:a16="http://schemas.microsoft.com/office/drawing/2014/main" xmlns="" id="{6B69ABD8-005F-4C56-A5DD-FB84D498FA79}"/>
              </a:ext>
            </a:extLst>
          </p:cNvPr>
          <p:cNvSpPr/>
          <p:nvPr/>
        </p:nvSpPr>
        <p:spPr>
          <a:xfrm>
            <a:off x="7086014" y="2864293"/>
            <a:ext cx="399171" cy="1323171"/>
          </a:xfrm>
          <a:prstGeom prst="righ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p:sp>
        <p:nvSpPr>
          <p:cNvPr id="49" name="CuadroTexto 48">
            <a:extLst>
              <a:ext uri="{FF2B5EF4-FFF2-40B4-BE49-F238E27FC236}">
                <a16:creationId xmlns:a16="http://schemas.microsoft.com/office/drawing/2014/main" xmlns="" id="{EBFD705D-75C5-41D2-A0DA-E04A8F22EBA4}"/>
              </a:ext>
            </a:extLst>
          </p:cNvPr>
          <p:cNvSpPr txBox="1"/>
          <p:nvPr/>
        </p:nvSpPr>
        <p:spPr>
          <a:xfrm>
            <a:off x="7676945" y="2925713"/>
            <a:ext cx="3990503" cy="1200329"/>
          </a:xfrm>
          <a:prstGeom prst="rect">
            <a:avLst/>
          </a:prstGeom>
          <a:noFill/>
        </p:spPr>
        <p:txBody>
          <a:bodyPr wrap="square" rtlCol="0">
            <a:spAutoFit/>
          </a:bodyPr>
          <a:lstStyle/>
          <a:p>
            <a:pPr algn="just"/>
            <a:r>
              <a:rPr lang="es-ES" sz="2400" dirty="0"/>
              <a:t>Se contempla uso combinado con placa huella en tramos específicos.</a:t>
            </a:r>
          </a:p>
        </p:txBody>
      </p:sp>
      <p:sp>
        <p:nvSpPr>
          <p:cNvPr id="6" name="Title 1">
            <a:extLst>
              <a:ext uri="{FF2B5EF4-FFF2-40B4-BE49-F238E27FC236}">
                <a16:creationId xmlns:a16="http://schemas.microsoft.com/office/drawing/2014/main" xmlns="" id="{26DE27D8-A4E6-4CAE-B79C-DC14E44294DF}"/>
              </a:ext>
            </a:extLst>
          </p:cNvPr>
          <p:cNvSpPr txBox="1">
            <a:spLocks/>
          </p:cNvSpPr>
          <p:nvPr/>
        </p:nvSpPr>
        <p:spPr>
          <a:xfrm>
            <a:off x="102716" y="118016"/>
            <a:ext cx="11613596" cy="7086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Proyecto tipo para mejoramiento de vías terciarias</a:t>
            </a:r>
          </a:p>
        </p:txBody>
      </p:sp>
    </p:spTree>
    <p:extLst>
      <p:ext uri="{BB962C8B-B14F-4D97-AF65-F5344CB8AC3E}">
        <p14:creationId xmlns:p14="http://schemas.microsoft.com/office/powerpoint/2010/main" val="67378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8474771-4A69-4156-B66F-E13E2E9EA7F2}"/>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sp>
        <p:nvSpPr>
          <p:cNvPr id="9" name="Rectangle 6">
            <a:extLst>
              <a:ext uri="{FF2B5EF4-FFF2-40B4-BE49-F238E27FC236}">
                <a16:creationId xmlns:a16="http://schemas.microsoft.com/office/drawing/2014/main" xmlns="" id="{45419E42-94EB-46DD-8CCE-601DBB84E5C2}"/>
              </a:ext>
            </a:extLst>
          </p:cNvPr>
          <p:cNvSpPr/>
          <p:nvPr/>
        </p:nvSpPr>
        <p:spPr>
          <a:xfrm>
            <a:off x="102716" y="789977"/>
            <a:ext cx="11258223" cy="523220"/>
          </a:xfrm>
          <a:prstGeom prst="rect">
            <a:avLst/>
          </a:prstGeom>
        </p:spPr>
        <p:txBody>
          <a:bodyPr wrap="square">
            <a:spAutoFit/>
          </a:bodyPr>
          <a:lstStyle/>
          <a:p>
            <a:pPr algn="just">
              <a:spcAft>
                <a:spcPts val="1800"/>
              </a:spcAft>
              <a:buClr>
                <a:srgbClr val="C00000"/>
              </a:buClr>
            </a:pPr>
            <a:r>
              <a:rPr lang="es-CO" sz="2800" dirty="0"/>
              <a:t>Tramo tipo 1 km</a:t>
            </a:r>
          </a:p>
        </p:txBody>
      </p:sp>
      <p:pic>
        <p:nvPicPr>
          <p:cNvPr id="10" name="Imagen 9">
            <a:extLst>
              <a:ext uri="{FF2B5EF4-FFF2-40B4-BE49-F238E27FC236}">
                <a16:creationId xmlns:a16="http://schemas.microsoft.com/office/drawing/2014/main" xmlns="" id="{339E2EBE-A8C8-479B-8202-DB587AC35DB0}"/>
              </a:ext>
            </a:extLst>
          </p:cNvPr>
          <p:cNvPicPr>
            <a:picLocks noChangeAspect="1"/>
          </p:cNvPicPr>
          <p:nvPr/>
        </p:nvPicPr>
        <p:blipFill>
          <a:blip r:embed="rId3"/>
          <a:stretch>
            <a:fillRect/>
          </a:stretch>
        </p:blipFill>
        <p:spPr>
          <a:xfrm>
            <a:off x="1578806" y="899705"/>
            <a:ext cx="6707888" cy="5147527"/>
          </a:xfrm>
          <a:prstGeom prst="rect">
            <a:avLst/>
          </a:prstGeom>
        </p:spPr>
      </p:pic>
      <p:sp>
        <p:nvSpPr>
          <p:cNvPr id="11" name="CuadroTexto 10">
            <a:extLst>
              <a:ext uri="{FF2B5EF4-FFF2-40B4-BE49-F238E27FC236}">
                <a16:creationId xmlns:a16="http://schemas.microsoft.com/office/drawing/2014/main" xmlns="" id="{A63594C1-36AB-44F0-BA78-A3405A568DE6}"/>
              </a:ext>
            </a:extLst>
          </p:cNvPr>
          <p:cNvSpPr txBox="1"/>
          <p:nvPr/>
        </p:nvSpPr>
        <p:spPr>
          <a:xfrm>
            <a:off x="8439952" y="1773337"/>
            <a:ext cx="3520400" cy="2862322"/>
          </a:xfrm>
          <a:prstGeom prst="rect">
            <a:avLst/>
          </a:prstGeom>
          <a:noFill/>
        </p:spPr>
        <p:txBody>
          <a:bodyPr wrap="square" rtlCol="0">
            <a:spAutoFit/>
          </a:bodyPr>
          <a:lstStyle/>
          <a:p>
            <a:r>
              <a:rPr lang="es-ES" dirty="0"/>
              <a:t>Más costo-eficiente que el tramo tipo de 1 km sólo placa huella.</a:t>
            </a:r>
          </a:p>
          <a:p>
            <a:endParaRPr lang="es-ES" dirty="0"/>
          </a:p>
          <a:p>
            <a:r>
              <a:rPr lang="es-ES" dirty="0"/>
              <a:t>Mayores alcances de intervención:</a:t>
            </a:r>
          </a:p>
          <a:p>
            <a:endParaRPr lang="es-ES" dirty="0"/>
          </a:p>
          <a:p>
            <a:pPr marL="285750" indent="-285750">
              <a:buFont typeface="Arial" panose="020B0604020202020204" pitchFamily="34" charset="0"/>
              <a:buChar char="•"/>
            </a:pPr>
            <a:r>
              <a:rPr lang="es-ES" dirty="0"/>
              <a:t>Obras de drenaje</a:t>
            </a:r>
          </a:p>
          <a:p>
            <a:pPr marL="285750" indent="-285750">
              <a:buFont typeface="Arial" panose="020B0604020202020204" pitchFamily="34" charset="0"/>
              <a:buChar char="•"/>
            </a:pPr>
            <a:r>
              <a:rPr lang="es-ES" dirty="0"/>
              <a:t>Obras de contención y estabilización de taludes</a:t>
            </a:r>
          </a:p>
        </p:txBody>
      </p:sp>
    </p:spTree>
    <p:extLst>
      <p:ext uri="{BB962C8B-B14F-4D97-AF65-F5344CB8AC3E}">
        <p14:creationId xmlns:p14="http://schemas.microsoft.com/office/powerpoint/2010/main" val="413356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75FED96-D671-42F2-9A16-36DD46A72BC5}"/>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graphicFrame>
        <p:nvGraphicFramePr>
          <p:cNvPr id="4" name="Tabla 3">
            <a:extLst>
              <a:ext uri="{FF2B5EF4-FFF2-40B4-BE49-F238E27FC236}">
                <a16:creationId xmlns:a16="http://schemas.microsoft.com/office/drawing/2014/main" xmlns="" id="{3F85D015-04E6-433E-A6CB-ADB1134AFA1F}"/>
              </a:ext>
            </a:extLst>
          </p:cNvPr>
          <p:cNvGraphicFramePr>
            <a:graphicFrameLocks noGrp="1"/>
          </p:cNvGraphicFramePr>
          <p:nvPr>
            <p:extLst>
              <p:ext uri="{D42A27DB-BD31-4B8C-83A1-F6EECF244321}">
                <p14:modId xmlns:p14="http://schemas.microsoft.com/office/powerpoint/2010/main" val="2615890414"/>
              </p:ext>
            </p:extLst>
          </p:nvPr>
        </p:nvGraphicFramePr>
        <p:xfrm>
          <a:off x="355600" y="771279"/>
          <a:ext cx="11455400" cy="5215890"/>
        </p:xfrm>
        <a:graphic>
          <a:graphicData uri="http://schemas.openxmlformats.org/drawingml/2006/table">
            <a:tbl>
              <a:tblPr firstRow="1" firstCol="1" bandRow="1"/>
              <a:tblGrid>
                <a:gridCol w="1540350">
                  <a:extLst>
                    <a:ext uri="{9D8B030D-6E8A-4147-A177-3AD203B41FA5}">
                      <a16:colId xmlns:a16="http://schemas.microsoft.com/office/drawing/2014/main" xmlns="" val="1693863740"/>
                    </a:ext>
                  </a:extLst>
                </a:gridCol>
                <a:gridCol w="4001906">
                  <a:extLst>
                    <a:ext uri="{9D8B030D-6E8A-4147-A177-3AD203B41FA5}">
                      <a16:colId xmlns:a16="http://schemas.microsoft.com/office/drawing/2014/main" xmlns="" val="1122571993"/>
                    </a:ext>
                  </a:extLst>
                </a:gridCol>
                <a:gridCol w="5913144">
                  <a:extLst>
                    <a:ext uri="{9D8B030D-6E8A-4147-A177-3AD203B41FA5}">
                      <a16:colId xmlns:a16="http://schemas.microsoft.com/office/drawing/2014/main" xmlns="" val="2628391449"/>
                    </a:ext>
                  </a:extLst>
                </a:gridCol>
              </a:tblGrid>
              <a:tr h="190500">
                <a:tc>
                  <a:txBody>
                    <a:bodyPr/>
                    <a:lstStyle/>
                    <a:p>
                      <a:pPr algn="ctr" fontAlgn="ctr"/>
                      <a:r>
                        <a:rPr lang="es-CO" sz="1600" b="1" i="0" u="none" strike="noStrike">
                          <a:solidFill>
                            <a:srgbClr val="FFFFFF"/>
                          </a:solidFill>
                          <a:effectLst/>
                          <a:latin typeface="+mj-lt"/>
                        </a:rPr>
                        <a:t>Alternativa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ctr" fontAlgn="ctr"/>
                      <a:r>
                        <a:rPr lang="es-CO" sz="1600" b="1" i="0" u="none" strike="noStrike" dirty="0">
                          <a:solidFill>
                            <a:srgbClr val="FFFFFF"/>
                          </a:solidFill>
                          <a:effectLst/>
                          <a:latin typeface="+mj-lt"/>
                        </a:rPr>
                        <a:t>Descripción solución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tc>
                  <a:txBody>
                    <a:bodyPr/>
                    <a:lstStyle/>
                    <a:p>
                      <a:pPr algn="ctr" fontAlgn="ctr"/>
                      <a:r>
                        <a:rPr lang="es-CO" sz="1600" b="1" i="0" u="none" strike="noStrike">
                          <a:solidFill>
                            <a:srgbClr val="FFFFFF"/>
                          </a:solidFill>
                          <a:effectLst/>
                          <a:latin typeface="+mj-lt"/>
                        </a:rPr>
                        <a:t>Especificación INVIAS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xmlns="" val="1280882213"/>
                  </a:ext>
                </a:extLst>
              </a:tr>
              <a:tr h="228600">
                <a:tc>
                  <a:txBody>
                    <a:bodyPr/>
                    <a:lstStyle/>
                    <a:p>
                      <a:pPr algn="ctr" rtl="0" fontAlgn="ctr"/>
                      <a:r>
                        <a:rPr lang="es-CO" sz="1600" b="1" i="0" u="none" strike="noStrike">
                          <a:solidFill>
                            <a:srgbClr val="000000"/>
                          </a:solidFill>
                          <a:effectLst/>
                          <a:latin typeface="+mj-lt"/>
                        </a:rPr>
                        <a:t>Alternativa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Base estabilizada con cemento + Lechada asfáltica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estabilizada con cemento artículo 341 – 07</a:t>
                      </a:r>
                    </a:p>
                    <a:p>
                      <a:pPr algn="just" rtl="0" fontAlgn="ctr"/>
                      <a:r>
                        <a:rPr lang="es-CO" sz="1600" b="0" i="0" u="none" strike="noStrike" dirty="0">
                          <a:solidFill>
                            <a:srgbClr val="000000"/>
                          </a:solidFill>
                          <a:effectLst/>
                          <a:latin typeface="+mj-lt"/>
                        </a:rPr>
                        <a:t>Lechada asfáltica artículo 433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3997310"/>
                  </a:ext>
                </a:extLst>
              </a:tr>
              <a:tr h="228600">
                <a:tc>
                  <a:txBody>
                    <a:bodyPr/>
                    <a:lstStyle/>
                    <a:p>
                      <a:pPr algn="ctr" rtl="0" fontAlgn="ctr"/>
                      <a:r>
                        <a:rPr lang="es-CO" sz="1600" b="1" i="0" u="none" strike="noStrike">
                          <a:solidFill>
                            <a:srgbClr val="000000"/>
                          </a:solidFill>
                          <a:effectLst/>
                          <a:latin typeface="+mj-lt"/>
                        </a:rPr>
                        <a:t>Alternativa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Base estabilizada con cemento + Tratamiento superficial doble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estabilizada con cemento artículo 341 – 07</a:t>
                      </a:r>
                    </a:p>
                    <a:p>
                      <a:pPr algn="just" rtl="0" fontAlgn="ctr"/>
                      <a:r>
                        <a:rPr lang="es-CO" sz="1600" b="0" i="0" u="none" strike="noStrike" dirty="0">
                          <a:solidFill>
                            <a:srgbClr val="000000"/>
                          </a:solidFill>
                          <a:effectLst/>
                          <a:latin typeface="+mj-lt"/>
                        </a:rPr>
                        <a:t>Tratamiento superficial doble artículo 431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273859"/>
                  </a:ext>
                </a:extLst>
              </a:tr>
              <a:tr h="685800">
                <a:tc>
                  <a:txBody>
                    <a:bodyPr/>
                    <a:lstStyle/>
                    <a:p>
                      <a:pPr algn="ctr" rtl="0" fontAlgn="ctr"/>
                      <a:r>
                        <a:rPr lang="es-CO" sz="1600" b="1" i="0" u="none" strike="noStrike">
                          <a:solidFill>
                            <a:srgbClr val="000000"/>
                          </a:solidFill>
                          <a:effectLst/>
                          <a:latin typeface="+mj-lt"/>
                        </a:rPr>
                        <a:t>Alternativa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estabilizada con emulsión asfáltica + Lechada asfáltica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estabilizada con emulsión asfáltica artículo 340 – 13</a:t>
                      </a:r>
                    </a:p>
                    <a:p>
                      <a:pPr algn="just" rtl="0" fontAlgn="ctr"/>
                      <a:r>
                        <a:rPr lang="es-CO" sz="1600" b="0" i="0" u="none" strike="noStrike" dirty="0">
                          <a:solidFill>
                            <a:srgbClr val="000000"/>
                          </a:solidFill>
                          <a:effectLst/>
                          <a:latin typeface="+mj-lt"/>
                        </a:rPr>
                        <a:t>Lechada asfáltica artículo 433 – 13</a:t>
                      </a:r>
                    </a:p>
                    <a:p>
                      <a:pPr algn="just" rtl="0" fontAlgn="ctr"/>
                      <a:r>
                        <a:rPr lang="es-CO" sz="1600" b="0" i="0" u="none" strike="noStrike" dirty="0">
                          <a:solidFill>
                            <a:srgbClr val="000000"/>
                          </a:solidFill>
                          <a:effectLst/>
                          <a:latin typeface="+mj-lt"/>
                        </a:rPr>
                        <a:t>Base estabilizada con una mezcla asfáltica natural. (Especificación particular INVIAS Resolución 10099 del 27 de diciembre de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2912134"/>
                  </a:ext>
                </a:extLst>
              </a:tr>
              <a:tr h="685800">
                <a:tc>
                  <a:txBody>
                    <a:bodyPr/>
                    <a:lstStyle/>
                    <a:p>
                      <a:pPr algn="ctr" rtl="0" fontAlgn="ctr"/>
                      <a:r>
                        <a:rPr lang="es-CO" sz="1600" b="1" i="0" u="none" strike="noStrike">
                          <a:solidFill>
                            <a:srgbClr val="000000"/>
                          </a:solidFill>
                          <a:effectLst/>
                          <a:latin typeface="+mj-lt"/>
                        </a:rPr>
                        <a:t>Alternativa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Base estabilizada con emulsión asfáltica + Tratamiento superficial doble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estabilizada con emulsión asfáltica artículo 340 – 13</a:t>
                      </a:r>
                    </a:p>
                    <a:p>
                      <a:pPr algn="just" rtl="0" fontAlgn="ctr"/>
                      <a:r>
                        <a:rPr lang="es-CO" sz="1600" b="0" i="0" u="none" strike="noStrike" dirty="0">
                          <a:solidFill>
                            <a:srgbClr val="000000"/>
                          </a:solidFill>
                          <a:effectLst/>
                          <a:latin typeface="+mj-lt"/>
                        </a:rPr>
                        <a:t>Tratamiento superficial doble artículo 431 – 13</a:t>
                      </a:r>
                    </a:p>
                    <a:p>
                      <a:pPr algn="just" rtl="0" fontAlgn="ctr"/>
                      <a:r>
                        <a:rPr lang="es-CO" sz="1600" b="0" i="0" u="none" strike="noStrike" dirty="0">
                          <a:solidFill>
                            <a:srgbClr val="000000"/>
                          </a:solidFill>
                          <a:effectLst/>
                          <a:latin typeface="+mj-lt"/>
                        </a:rPr>
                        <a:t>Base estabilizada con una mezcla asfáltica natural. (Especificación particular INVIAS Resolución 10099 del 27 de diciembre de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32000669"/>
                  </a:ext>
                </a:extLst>
              </a:tr>
              <a:tr h="228600">
                <a:tc>
                  <a:txBody>
                    <a:bodyPr/>
                    <a:lstStyle/>
                    <a:p>
                      <a:pPr algn="ctr" rtl="0" fontAlgn="ctr"/>
                      <a:r>
                        <a:rPr lang="es-CO" sz="1600" b="1" i="0" u="none" strike="noStrike">
                          <a:solidFill>
                            <a:srgbClr val="000000"/>
                          </a:solidFill>
                          <a:effectLst/>
                          <a:latin typeface="+mj-lt"/>
                        </a:rPr>
                        <a:t>Alternativa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Base estabilizada mecánicamente + Lechada asfáltica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granular artículo 330 – 13</a:t>
                      </a:r>
                    </a:p>
                    <a:p>
                      <a:pPr algn="just" rtl="0" fontAlgn="ctr"/>
                      <a:r>
                        <a:rPr lang="es-CO" sz="1600" b="0" i="0" u="none" strike="noStrike" dirty="0">
                          <a:solidFill>
                            <a:srgbClr val="000000"/>
                          </a:solidFill>
                          <a:effectLst/>
                          <a:latin typeface="+mj-lt"/>
                        </a:rPr>
                        <a:t>Lechada asfáltica artículo 433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1891719"/>
                  </a:ext>
                </a:extLst>
              </a:tr>
              <a:tr h="228600">
                <a:tc>
                  <a:txBody>
                    <a:bodyPr/>
                    <a:lstStyle/>
                    <a:p>
                      <a:pPr algn="ctr" rtl="0" fontAlgn="ctr"/>
                      <a:r>
                        <a:rPr lang="es-CO" sz="1600" b="1" i="0" u="none" strike="noStrike">
                          <a:solidFill>
                            <a:srgbClr val="000000"/>
                          </a:solidFill>
                          <a:effectLst/>
                          <a:latin typeface="+mj-lt"/>
                        </a:rPr>
                        <a:t>Alternativa 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Base estabilizada mecánicamente + Tratamiento superficial doble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Base granular artículo 330 – 13</a:t>
                      </a:r>
                    </a:p>
                    <a:p>
                      <a:pPr algn="just" rtl="0" fontAlgn="ctr"/>
                      <a:r>
                        <a:rPr lang="es-CO" sz="1600" b="0" i="0" u="none" strike="noStrike" dirty="0">
                          <a:solidFill>
                            <a:srgbClr val="000000"/>
                          </a:solidFill>
                          <a:effectLst/>
                          <a:latin typeface="+mj-lt"/>
                        </a:rPr>
                        <a:t>Tratamiento superficial doble artículo 431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938627"/>
                  </a:ext>
                </a:extLst>
              </a:tr>
              <a:tr h="190500">
                <a:tc>
                  <a:txBody>
                    <a:bodyPr/>
                    <a:lstStyle/>
                    <a:p>
                      <a:pPr algn="ctr" rtl="0" fontAlgn="ctr"/>
                      <a:r>
                        <a:rPr lang="es-CO" sz="1600" b="1" i="0" u="none" strike="noStrike">
                          <a:solidFill>
                            <a:srgbClr val="000000"/>
                          </a:solidFill>
                          <a:effectLst/>
                          <a:latin typeface="+mj-lt"/>
                        </a:rPr>
                        <a:t>Alternativa 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Vía existente + Lechada asfáltica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Lechada asfáltica artículo 433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3318004"/>
                  </a:ext>
                </a:extLst>
              </a:tr>
              <a:tr h="190500">
                <a:tc>
                  <a:txBody>
                    <a:bodyPr/>
                    <a:lstStyle/>
                    <a:p>
                      <a:pPr algn="ctr" rtl="0" fontAlgn="ctr"/>
                      <a:r>
                        <a:rPr lang="es-CO" sz="1600" b="1" i="0" u="none" strike="noStrike">
                          <a:solidFill>
                            <a:srgbClr val="000000"/>
                          </a:solidFill>
                          <a:effectLst/>
                          <a:latin typeface="+mj-lt"/>
                        </a:rPr>
                        <a:t>Alternativa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Vía existente + Tratamiento superficial doble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Tratamiento superficial doble artículo 431 –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3279703"/>
                  </a:ext>
                </a:extLst>
              </a:tr>
              <a:tr h="228600">
                <a:tc>
                  <a:txBody>
                    <a:bodyPr/>
                    <a:lstStyle/>
                    <a:p>
                      <a:pPr algn="ctr" rtl="0" fontAlgn="ctr"/>
                      <a:r>
                        <a:rPr lang="es-CO" sz="1600" b="1" i="0" u="none" strike="noStrike">
                          <a:solidFill>
                            <a:srgbClr val="000000"/>
                          </a:solidFill>
                          <a:effectLst/>
                          <a:latin typeface="+mj-lt"/>
                        </a:rPr>
                        <a:t>Alternativa 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a:solidFill>
                            <a:srgbClr val="000000"/>
                          </a:solidFill>
                          <a:effectLst/>
                          <a:latin typeface="+mj-lt"/>
                        </a:rPr>
                        <a:t>Placa huella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rtl="0" fontAlgn="ctr"/>
                      <a:r>
                        <a:rPr lang="es-CO" sz="1600" b="0" i="0" u="none" strike="noStrike" dirty="0">
                          <a:solidFill>
                            <a:srgbClr val="000000"/>
                          </a:solidFill>
                          <a:effectLst/>
                          <a:latin typeface="+mj-lt"/>
                        </a:rPr>
                        <a:t>Guía de diseño de pavimentos con placa huella. (Resolución INVIAS 04401 del 17 de octubre de 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2359205"/>
                  </a:ext>
                </a:extLst>
              </a:tr>
            </a:tbl>
          </a:graphicData>
        </a:graphic>
      </p:graphicFrame>
    </p:spTree>
    <p:extLst>
      <p:ext uri="{BB962C8B-B14F-4D97-AF65-F5344CB8AC3E}">
        <p14:creationId xmlns:p14="http://schemas.microsoft.com/office/powerpoint/2010/main" val="197693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75FED96-D671-42F2-9A16-36DD46A72BC5}"/>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sp>
        <p:nvSpPr>
          <p:cNvPr id="7" name="Rectangle 6">
            <a:extLst>
              <a:ext uri="{FF2B5EF4-FFF2-40B4-BE49-F238E27FC236}">
                <a16:creationId xmlns:a16="http://schemas.microsoft.com/office/drawing/2014/main" xmlns="" id="{066A8AC9-2A04-4157-889A-B27C82819A6C}"/>
              </a:ext>
            </a:extLst>
          </p:cNvPr>
          <p:cNvSpPr/>
          <p:nvPr/>
        </p:nvSpPr>
        <p:spPr>
          <a:xfrm>
            <a:off x="285750" y="799654"/>
            <a:ext cx="10168890" cy="523220"/>
          </a:xfrm>
          <a:prstGeom prst="rect">
            <a:avLst/>
          </a:prstGeom>
        </p:spPr>
        <p:txBody>
          <a:bodyPr wrap="square">
            <a:spAutoFit/>
          </a:bodyPr>
          <a:lstStyle/>
          <a:p>
            <a:r>
              <a:rPr lang="es-ES" sz="2800" dirty="0">
                <a:latin typeface="+mj-lt"/>
              </a:rPr>
              <a:t>8 Alternativas contempladas adicionales a placa huella</a:t>
            </a:r>
          </a:p>
        </p:txBody>
      </p:sp>
      <p:graphicFrame>
        <p:nvGraphicFramePr>
          <p:cNvPr id="12" name="Tabla 11">
            <a:extLst>
              <a:ext uri="{FF2B5EF4-FFF2-40B4-BE49-F238E27FC236}">
                <a16:creationId xmlns:a16="http://schemas.microsoft.com/office/drawing/2014/main" xmlns="" id="{4DDF52BC-A776-49FA-993B-F9E654B0406E}"/>
              </a:ext>
            </a:extLst>
          </p:cNvPr>
          <p:cNvGraphicFramePr>
            <a:graphicFrameLocks noGrp="1"/>
          </p:cNvGraphicFramePr>
          <p:nvPr>
            <p:extLst>
              <p:ext uri="{D42A27DB-BD31-4B8C-83A1-F6EECF244321}">
                <p14:modId xmlns:p14="http://schemas.microsoft.com/office/powerpoint/2010/main" val="1790452551"/>
              </p:ext>
            </p:extLst>
          </p:nvPr>
        </p:nvGraphicFramePr>
        <p:xfrm>
          <a:off x="240106" y="1385147"/>
          <a:ext cx="11622553" cy="3057408"/>
        </p:xfrm>
        <a:graphic>
          <a:graphicData uri="http://schemas.openxmlformats.org/drawingml/2006/table">
            <a:tbl>
              <a:tblPr/>
              <a:tblGrid>
                <a:gridCol w="1590947">
                  <a:extLst>
                    <a:ext uri="{9D8B030D-6E8A-4147-A177-3AD203B41FA5}">
                      <a16:colId xmlns:a16="http://schemas.microsoft.com/office/drawing/2014/main" xmlns="" val="2014560622"/>
                    </a:ext>
                  </a:extLst>
                </a:gridCol>
                <a:gridCol w="8245151">
                  <a:extLst>
                    <a:ext uri="{9D8B030D-6E8A-4147-A177-3AD203B41FA5}">
                      <a16:colId xmlns:a16="http://schemas.microsoft.com/office/drawing/2014/main" xmlns="" val="790557742"/>
                    </a:ext>
                  </a:extLst>
                </a:gridCol>
                <a:gridCol w="1786455">
                  <a:extLst>
                    <a:ext uri="{9D8B030D-6E8A-4147-A177-3AD203B41FA5}">
                      <a16:colId xmlns:a16="http://schemas.microsoft.com/office/drawing/2014/main" xmlns="" val="363659388"/>
                    </a:ext>
                  </a:extLst>
                </a:gridCol>
              </a:tblGrid>
              <a:tr h="254091">
                <a:tc>
                  <a:txBody>
                    <a:bodyPr/>
                    <a:lstStyle/>
                    <a:p>
                      <a:pPr algn="ctr" fontAlgn="ctr"/>
                      <a:r>
                        <a:rPr lang="es-ES" sz="1400" b="1" i="0" u="none" strike="noStrike" dirty="0">
                          <a:solidFill>
                            <a:schemeClr val="bg1"/>
                          </a:solidFill>
                          <a:effectLst/>
                          <a:latin typeface="+mj-lt"/>
                        </a:rPr>
                        <a:t>ALTERNATIVA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9169"/>
                    </a:solidFill>
                  </a:tcPr>
                </a:tc>
                <a:tc>
                  <a:txBody>
                    <a:bodyPr/>
                    <a:lstStyle/>
                    <a:p>
                      <a:pPr algn="ctr" fontAlgn="ctr"/>
                      <a:r>
                        <a:rPr lang="es-CO" sz="1800" b="1" i="0" u="none" strike="noStrike" dirty="0">
                          <a:solidFill>
                            <a:schemeClr val="bg1"/>
                          </a:solidFill>
                          <a:effectLst/>
                          <a:latin typeface="+mj-lt"/>
                        </a:rPr>
                        <a:t>DESCRIPCIÓN SOLUCIÓN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9169"/>
                    </a:solidFill>
                  </a:tcPr>
                </a:tc>
                <a:tc>
                  <a:txBody>
                    <a:bodyPr/>
                    <a:lstStyle/>
                    <a:p>
                      <a:pPr algn="ctr" fontAlgn="ctr"/>
                      <a:r>
                        <a:rPr lang="es-CO" sz="1800" b="1" i="0" u="none" strike="noStrike" dirty="0">
                          <a:solidFill>
                            <a:schemeClr val="bg1"/>
                          </a:solidFill>
                          <a:effectLst/>
                          <a:latin typeface="+mj-lt"/>
                        </a:rPr>
                        <a:t>Monto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69169"/>
                    </a:solidFill>
                  </a:tcPr>
                </a:tc>
                <a:extLst>
                  <a:ext uri="{0D108BD9-81ED-4DB2-BD59-A6C34878D82A}">
                    <a16:rowId xmlns:a16="http://schemas.microsoft.com/office/drawing/2014/main" xmlns="" val="3469036833"/>
                  </a:ext>
                </a:extLst>
              </a:tr>
              <a:tr h="326688">
                <a:tc>
                  <a:txBody>
                    <a:bodyPr/>
                    <a:lstStyle/>
                    <a:p>
                      <a:pPr algn="ctr" fontAlgn="ctr"/>
                      <a:r>
                        <a:rPr lang="es-ES" sz="1400" b="1" i="0" u="none" strike="noStrike" dirty="0">
                          <a:solidFill>
                            <a:srgbClr val="000000"/>
                          </a:solidFill>
                          <a:effectLst/>
                          <a:latin typeface="+mj-lt"/>
                        </a:rPr>
                        <a:t>ALTERNATIVA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1" i="0" u="none" strike="noStrike" dirty="0">
                          <a:solidFill>
                            <a:srgbClr val="000000"/>
                          </a:solidFill>
                          <a:effectLst/>
                          <a:latin typeface="+mj-lt"/>
                        </a:rPr>
                        <a:t>Base estabilizada con cemento + Lechada asfáltica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1" i="0" u="none" strike="noStrike" dirty="0">
                          <a:solidFill>
                            <a:srgbClr val="FF0000"/>
                          </a:solidFill>
                          <a:effectLst/>
                          <a:latin typeface="+mj-lt"/>
                        </a:rPr>
                        <a:t>$849.984.682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30120739"/>
                  </a:ext>
                </a:extLst>
              </a:tr>
              <a:tr h="326688">
                <a:tc>
                  <a:txBody>
                    <a:bodyPr/>
                    <a:lstStyle/>
                    <a:p>
                      <a:pPr algn="ctr" fontAlgn="ctr"/>
                      <a:r>
                        <a:rPr lang="es-ES" sz="1400" b="1" i="0" u="none" strike="noStrike" dirty="0">
                          <a:solidFill>
                            <a:srgbClr val="000000"/>
                          </a:solidFill>
                          <a:effectLst/>
                          <a:latin typeface="+mj-lt"/>
                        </a:rPr>
                        <a:t>ALTERNATIVA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dirty="0">
                          <a:solidFill>
                            <a:srgbClr val="000000"/>
                          </a:solidFill>
                          <a:effectLst/>
                          <a:latin typeface="+mj-lt"/>
                        </a:rPr>
                        <a:t>Base estabilizada con cemento + </a:t>
                      </a:r>
                      <a:r>
                        <a:rPr lang="es-ES" sz="1800" b="0" i="0" u="none" strike="noStrike" dirty="0">
                          <a:solidFill>
                            <a:schemeClr val="tx2"/>
                          </a:solidFill>
                          <a:effectLst/>
                          <a:latin typeface="+mj-lt"/>
                        </a:rPr>
                        <a:t>Tratamiento superficial doble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0" i="0" u="none" strike="noStrike" dirty="0">
                          <a:solidFill>
                            <a:srgbClr val="FF0000"/>
                          </a:solidFill>
                          <a:effectLst/>
                          <a:latin typeface="+mj-lt"/>
                        </a:rPr>
                        <a:t>$879.788.874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67683470"/>
                  </a:ext>
                </a:extLst>
              </a:tr>
              <a:tr h="326688">
                <a:tc>
                  <a:txBody>
                    <a:bodyPr/>
                    <a:lstStyle/>
                    <a:p>
                      <a:pPr algn="ctr" fontAlgn="ctr"/>
                      <a:r>
                        <a:rPr lang="es-ES" sz="1400" b="1" i="0" u="none" strike="noStrike" dirty="0">
                          <a:solidFill>
                            <a:srgbClr val="000000"/>
                          </a:solidFill>
                          <a:effectLst/>
                          <a:latin typeface="+mj-lt"/>
                        </a:rPr>
                        <a:t>ALTERNATIVA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800" b="0" i="0" u="none" strike="noStrike" dirty="0">
                          <a:solidFill>
                            <a:srgbClr val="000000"/>
                          </a:solidFill>
                          <a:effectLst/>
                          <a:latin typeface="+mj-lt"/>
                        </a:rPr>
                        <a:t>Base estabilizada con </a:t>
                      </a:r>
                      <a:r>
                        <a:rPr lang="es-CO" sz="1800" b="0" i="0" u="none" strike="noStrike" dirty="0">
                          <a:solidFill>
                            <a:schemeClr val="bg1">
                              <a:lumMod val="50000"/>
                            </a:schemeClr>
                          </a:solidFill>
                          <a:effectLst/>
                          <a:latin typeface="+mj-lt"/>
                        </a:rPr>
                        <a:t>emulsión asfáltica </a:t>
                      </a:r>
                      <a:r>
                        <a:rPr lang="es-CO" sz="1800" b="0" i="0" u="none" strike="noStrike" dirty="0">
                          <a:solidFill>
                            <a:srgbClr val="000000"/>
                          </a:solidFill>
                          <a:effectLst/>
                          <a:latin typeface="+mj-lt"/>
                        </a:rPr>
                        <a:t>+ </a:t>
                      </a:r>
                      <a:r>
                        <a:rPr lang="es-CO" sz="1800" b="1" i="0" u="none" strike="noStrike" dirty="0">
                          <a:solidFill>
                            <a:srgbClr val="000000"/>
                          </a:solidFill>
                          <a:effectLst/>
                          <a:latin typeface="+mj-lt"/>
                        </a:rPr>
                        <a:t>Lechada asfáltica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0" i="0" u="none" strike="noStrike" dirty="0">
                          <a:solidFill>
                            <a:srgbClr val="FF0000"/>
                          </a:solidFill>
                          <a:effectLst/>
                          <a:latin typeface="+mj-lt"/>
                        </a:rPr>
                        <a:t>$768.451.453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966796168"/>
                  </a:ext>
                </a:extLst>
              </a:tr>
              <a:tr h="326688">
                <a:tc>
                  <a:txBody>
                    <a:bodyPr/>
                    <a:lstStyle/>
                    <a:p>
                      <a:pPr algn="ctr" fontAlgn="ctr"/>
                      <a:r>
                        <a:rPr lang="es-ES" sz="1400" b="1" i="0" u="none" strike="noStrike" dirty="0">
                          <a:solidFill>
                            <a:srgbClr val="000000"/>
                          </a:solidFill>
                          <a:effectLst/>
                          <a:latin typeface="+mj-lt"/>
                        </a:rPr>
                        <a:t>ALTERNATIVA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800" b="0" i="0" u="none" strike="noStrike" dirty="0">
                          <a:solidFill>
                            <a:srgbClr val="000000"/>
                          </a:solidFill>
                          <a:effectLst/>
                          <a:latin typeface="+mj-lt"/>
                        </a:rPr>
                        <a:t>Base estabilizada con </a:t>
                      </a:r>
                      <a:r>
                        <a:rPr lang="es-CO" sz="1800" b="0" i="0" u="none" strike="noStrike" dirty="0">
                          <a:solidFill>
                            <a:schemeClr val="bg1">
                              <a:lumMod val="50000"/>
                            </a:schemeClr>
                          </a:solidFill>
                          <a:effectLst/>
                          <a:latin typeface="+mj-lt"/>
                        </a:rPr>
                        <a:t>emulsión asfáltica </a:t>
                      </a:r>
                      <a:r>
                        <a:rPr lang="es-CO" sz="1800" b="0" i="0" u="none" strike="noStrike" dirty="0">
                          <a:solidFill>
                            <a:srgbClr val="000000"/>
                          </a:solidFill>
                          <a:effectLst/>
                          <a:latin typeface="+mj-lt"/>
                        </a:rPr>
                        <a:t>+ </a:t>
                      </a:r>
                      <a:r>
                        <a:rPr lang="es-CO" sz="1800" b="0" i="0" u="none" strike="noStrike" dirty="0">
                          <a:solidFill>
                            <a:schemeClr val="tx2"/>
                          </a:solidFill>
                          <a:effectLst/>
                          <a:latin typeface="+mj-lt"/>
                        </a:rPr>
                        <a:t>Tratamiento superficial doble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800" b="0" i="0" u="none" strike="noStrike" dirty="0">
                          <a:solidFill>
                            <a:srgbClr val="FF0000"/>
                          </a:solidFill>
                          <a:effectLst/>
                          <a:latin typeface="+mj-lt"/>
                        </a:rPr>
                        <a:t>$804.664.082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80342262"/>
                  </a:ext>
                </a:extLst>
              </a:tr>
              <a:tr h="326688">
                <a:tc>
                  <a:txBody>
                    <a:bodyPr/>
                    <a:lstStyle/>
                    <a:p>
                      <a:pPr algn="ctr" fontAlgn="ctr"/>
                      <a:r>
                        <a:rPr lang="es-ES" sz="1400" b="1" i="0" u="none" strike="noStrike" dirty="0">
                          <a:solidFill>
                            <a:srgbClr val="000000"/>
                          </a:solidFill>
                          <a:effectLst/>
                          <a:latin typeface="+mj-lt"/>
                        </a:rPr>
                        <a:t>ALTERNATIVA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dirty="0">
                          <a:solidFill>
                            <a:srgbClr val="000000"/>
                          </a:solidFill>
                          <a:effectLst/>
                          <a:latin typeface="+mj-lt"/>
                        </a:rPr>
                        <a:t>Base estabilizada </a:t>
                      </a:r>
                      <a:r>
                        <a:rPr lang="es-ES" sz="1800" b="0" i="0" u="none" strike="noStrike" dirty="0">
                          <a:solidFill>
                            <a:schemeClr val="accent3">
                              <a:lumMod val="75000"/>
                            </a:schemeClr>
                          </a:solidFill>
                          <a:effectLst/>
                          <a:latin typeface="+mj-lt"/>
                        </a:rPr>
                        <a:t>mecánicamente</a:t>
                      </a:r>
                      <a:r>
                        <a:rPr lang="es-ES" sz="1800" b="0" i="0" u="none" strike="noStrike" dirty="0">
                          <a:solidFill>
                            <a:srgbClr val="000000"/>
                          </a:solidFill>
                          <a:effectLst/>
                          <a:latin typeface="+mj-lt"/>
                        </a:rPr>
                        <a:t> + </a:t>
                      </a:r>
                      <a:r>
                        <a:rPr lang="es-ES" sz="1800" b="1" i="0" u="none" strike="noStrike" dirty="0">
                          <a:solidFill>
                            <a:srgbClr val="000000"/>
                          </a:solidFill>
                          <a:effectLst/>
                          <a:latin typeface="+mj-lt"/>
                        </a:rPr>
                        <a:t>Lechada asfáltica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0" i="0" u="none" strike="noStrike" dirty="0">
                          <a:solidFill>
                            <a:srgbClr val="FF0000"/>
                          </a:solidFill>
                          <a:effectLst/>
                          <a:latin typeface="+mj-lt"/>
                        </a:rPr>
                        <a:t>$748.365.959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29481425"/>
                  </a:ext>
                </a:extLst>
              </a:tr>
              <a:tr h="326688">
                <a:tc>
                  <a:txBody>
                    <a:bodyPr/>
                    <a:lstStyle/>
                    <a:p>
                      <a:pPr algn="ctr" fontAlgn="ctr"/>
                      <a:r>
                        <a:rPr lang="es-ES" sz="1400" b="1" i="0" u="none" strike="noStrike" dirty="0">
                          <a:solidFill>
                            <a:srgbClr val="000000"/>
                          </a:solidFill>
                          <a:effectLst/>
                          <a:latin typeface="+mj-lt"/>
                        </a:rPr>
                        <a:t>ALTERNATIVA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dirty="0">
                          <a:solidFill>
                            <a:srgbClr val="000000"/>
                          </a:solidFill>
                          <a:effectLst/>
                          <a:latin typeface="+mj-lt"/>
                        </a:rPr>
                        <a:t>Base estabilizada </a:t>
                      </a:r>
                      <a:r>
                        <a:rPr lang="es-ES" sz="1800" b="0" i="0" u="none" strike="noStrike" dirty="0">
                          <a:solidFill>
                            <a:schemeClr val="accent3">
                              <a:lumMod val="75000"/>
                            </a:schemeClr>
                          </a:solidFill>
                          <a:effectLst/>
                          <a:latin typeface="+mj-lt"/>
                        </a:rPr>
                        <a:t>mecánicamente</a:t>
                      </a:r>
                      <a:r>
                        <a:rPr lang="es-ES" sz="1800" b="0" i="0" u="none" strike="noStrike" dirty="0">
                          <a:solidFill>
                            <a:srgbClr val="000000"/>
                          </a:solidFill>
                          <a:effectLst/>
                          <a:latin typeface="+mj-lt"/>
                        </a:rPr>
                        <a:t> + </a:t>
                      </a:r>
                      <a:r>
                        <a:rPr lang="es-ES" sz="1800" b="0" i="0" u="none" strike="noStrike" dirty="0">
                          <a:solidFill>
                            <a:schemeClr val="tx2"/>
                          </a:solidFill>
                          <a:effectLst/>
                          <a:latin typeface="+mj-lt"/>
                        </a:rPr>
                        <a:t>Tratamiento superficial doble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0" i="0" u="none" strike="noStrike" dirty="0">
                          <a:solidFill>
                            <a:srgbClr val="FF0000"/>
                          </a:solidFill>
                          <a:effectLst/>
                          <a:latin typeface="+mj-lt"/>
                        </a:rPr>
                        <a:t>$779.271.217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89526118"/>
                  </a:ext>
                </a:extLst>
              </a:tr>
              <a:tr h="0">
                <a:tc>
                  <a:txBody>
                    <a:bodyPr/>
                    <a:lstStyle/>
                    <a:p>
                      <a:pPr algn="ctr" fontAlgn="ctr"/>
                      <a:r>
                        <a:rPr lang="es-ES" sz="1400" b="1" i="0" u="none" strike="noStrike" dirty="0">
                          <a:solidFill>
                            <a:srgbClr val="000000"/>
                          </a:solidFill>
                          <a:effectLst/>
                          <a:latin typeface="+mj-lt"/>
                        </a:rPr>
                        <a:t>ALTERNATIVA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dirty="0">
                          <a:solidFill>
                            <a:srgbClr val="000000"/>
                          </a:solidFill>
                          <a:effectLst/>
                          <a:latin typeface="+mj-lt"/>
                        </a:rPr>
                        <a:t>Vía existente + </a:t>
                      </a:r>
                      <a:r>
                        <a:rPr lang="es-ES" sz="1800" b="1" i="0" u="none" strike="noStrike" dirty="0">
                          <a:solidFill>
                            <a:srgbClr val="000000"/>
                          </a:solidFill>
                          <a:effectLst/>
                          <a:latin typeface="+mj-lt"/>
                        </a:rPr>
                        <a:t>Lechada asfáltica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1" i="0" u="none" strike="noStrike" dirty="0">
                          <a:solidFill>
                            <a:srgbClr val="FF0000"/>
                          </a:solidFill>
                          <a:effectLst/>
                          <a:latin typeface="+mj-lt"/>
                        </a:rPr>
                        <a:t>$679.629.763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75993554"/>
                  </a:ext>
                </a:extLst>
              </a:tr>
              <a:tr h="254091">
                <a:tc>
                  <a:txBody>
                    <a:bodyPr/>
                    <a:lstStyle/>
                    <a:p>
                      <a:pPr algn="ctr" fontAlgn="ctr"/>
                      <a:r>
                        <a:rPr lang="es-ES" sz="1400" b="1" i="0" u="none" strike="noStrike" dirty="0">
                          <a:solidFill>
                            <a:srgbClr val="000000"/>
                          </a:solidFill>
                          <a:effectLst/>
                          <a:latin typeface="+mj-lt"/>
                        </a:rPr>
                        <a:t>ALTERNATIVA 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dirty="0">
                          <a:solidFill>
                            <a:srgbClr val="000000"/>
                          </a:solidFill>
                          <a:effectLst/>
                          <a:latin typeface="+mj-lt"/>
                        </a:rPr>
                        <a:t>Vía existente + </a:t>
                      </a:r>
                      <a:r>
                        <a:rPr lang="es-ES" sz="1800" b="0" i="0" u="none" strike="noStrike" dirty="0">
                          <a:solidFill>
                            <a:schemeClr val="tx2"/>
                          </a:solidFill>
                          <a:effectLst/>
                          <a:latin typeface="+mj-lt"/>
                        </a:rPr>
                        <a:t>Tratamiento superficial doble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800" b="0" i="0" u="none" strike="noStrike" dirty="0">
                          <a:solidFill>
                            <a:srgbClr val="FF0000"/>
                          </a:solidFill>
                          <a:effectLst/>
                          <a:latin typeface="+mj-lt"/>
                        </a:rPr>
                        <a:t>$711.374.516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53755779"/>
                  </a:ext>
                </a:extLst>
              </a:tr>
              <a:tr h="267124">
                <a:tc>
                  <a:txBody>
                    <a:bodyPr/>
                    <a:lstStyle/>
                    <a:p>
                      <a:pPr algn="ctr" fontAlgn="ctr"/>
                      <a:r>
                        <a:rPr lang="es-ES" sz="1400" b="1" i="0" u="none" strike="noStrike" dirty="0">
                          <a:solidFill>
                            <a:srgbClr val="000000"/>
                          </a:solidFill>
                          <a:effectLst/>
                          <a:latin typeface="+mj-lt"/>
                        </a:rPr>
                        <a:t>ALTERNATIVA 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ES" sz="1800" b="0" i="0" u="none" strike="noStrike" kern="1200" dirty="0">
                          <a:solidFill>
                            <a:srgbClr val="000000"/>
                          </a:solidFill>
                          <a:effectLst/>
                          <a:latin typeface="+mj-lt"/>
                          <a:ea typeface="+mn-ea"/>
                          <a:cs typeface="+mn-cs"/>
                        </a:rPr>
                        <a:t>Placa huella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es-ES" sz="1800" b="1" i="0" u="none" strike="noStrike" kern="1200" dirty="0">
                          <a:solidFill>
                            <a:srgbClr val="FF0000"/>
                          </a:solidFill>
                          <a:effectLst/>
                          <a:latin typeface="+mj-lt"/>
                          <a:ea typeface="+mn-ea"/>
                          <a:cs typeface="+mn-cs"/>
                        </a:rPr>
                        <a:t>$1.000.296.000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27566621"/>
                  </a:ext>
                </a:extLst>
              </a:tr>
            </a:tbl>
          </a:graphicData>
        </a:graphic>
      </p:graphicFrame>
      <p:sp>
        <p:nvSpPr>
          <p:cNvPr id="13" name="Rectángulo 12">
            <a:extLst>
              <a:ext uri="{FF2B5EF4-FFF2-40B4-BE49-F238E27FC236}">
                <a16:creationId xmlns:a16="http://schemas.microsoft.com/office/drawing/2014/main" xmlns="" id="{0546785E-5BEE-41E9-9EB0-E36FEA9BE423}"/>
              </a:ext>
            </a:extLst>
          </p:cNvPr>
          <p:cNvSpPr/>
          <p:nvPr/>
        </p:nvSpPr>
        <p:spPr>
          <a:xfrm>
            <a:off x="285750" y="4858017"/>
            <a:ext cx="11576909" cy="1200329"/>
          </a:xfrm>
          <a:prstGeom prst="rect">
            <a:avLst/>
          </a:prstGeom>
        </p:spPr>
        <p:txBody>
          <a:bodyPr wrap="square">
            <a:spAutoFit/>
          </a:bodyPr>
          <a:lstStyle/>
          <a:p>
            <a:pPr algn="just"/>
            <a:r>
              <a:rPr lang="es-ES" dirty="0"/>
              <a:t>Para todas las alternativas se contempla la implementación de una subbase granular Clase C según lo dispuesto en ARTÍCULO 320 – 13 del INVIAS. </a:t>
            </a:r>
          </a:p>
          <a:p>
            <a:pPr algn="just"/>
            <a:r>
              <a:rPr lang="es-ES" dirty="0"/>
              <a:t>Para subrasantes con CBR&lt;=3% se recomienda realizar </a:t>
            </a:r>
            <a:r>
              <a:rPr lang="es-CO" b="1" dirty="0"/>
              <a:t>MEJORAMIENTO DE LA SUBRASANTE </a:t>
            </a:r>
            <a:r>
              <a:rPr lang="es-CO" dirty="0"/>
              <a:t>CON ADICIÓN DE MATERIALES</a:t>
            </a:r>
            <a:r>
              <a:rPr lang="es-ES" dirty="0"/>
              <a:t>, según lo dispuesto en ARTÍCULO 230 – 13 INVIAS.</a:t>
            </a:r>
          </a:p>
        </p:txBody>
      </p:sp>
    </p:spTree>
    <p:extLst>
      <p:ext uri="{BB962C8B-B14F-4D97-AF65-F5344CB8AC3E}">
        <p14:creationId xmlns:p14="http://schemas.microsoft.com/office/powerpoint/2010/main" val="3041996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xmlns="" id="{75DCD7DE-4742-4C16-BACC-5EFDDDBAA942}"/>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accent4"/>
                </a:solidFill>
                <a:latin typeface="+mn-lt"/>
              </a:rPr>
              <a:t>Proyecto tipo para mejoramiento de vías terciarias</a:t>
            </a:r>
          </a:p>
        </p:txBody>
      </p:sp>
      <p:sp>
        <p:nvSpPr>
          <p:cNvPr id="27" name="Rectángulo 26">
            <a:extLst>
              <a:ext uri="{FF2B5EF4-FFF2-40B4-BE49-F238E27FC236}">
                <a16:creationId xmlns:a16="http://schemas.microsoft.com/office/drawing/2014/main" xmlns="" id="{26ADEB0B-74F2-422E-BCAE-88BC4DBCBBC5}"/>
              </a:ext>
            </a:extLst>
          </p:cNvPr>
          <p:cNvSpPr/>
          <p:nvPr/>
        </p:nvSpPr>
        <p:spPr>
          <a:xfrm>
            <a:off x="349804" y="961779"/>
            <a:ext cx="11500074" cy="4154984"/>
          </a:xfrm>
          <a:prstGeom prst="rect">
            <a:avLst/>
          </a:prstGeom>
        </p:spPr>
        <p:txBody>
          <a:bodyPr wrap="square">
            <a:spAutoFit/>
          </a:bodyPr>
          <a:lstStyle/>
          <a:p>
            <a:pPr marL="449580" algn="just"/>
            <a:r>
              <a:rPr lang="es-CO" sz="2400" dirty="0">
                <a:solidFill>
                  <a:srgbClr val="000000"/>
                </a:solidFill>
                <a:latin typeface="Work Sans "/>
                <a:ea typeface="Calibri" panose="020F0502020204030204" pitchFamily="34" charset="0"/>
                <a:cs typeface="Futura Lt BT"/>
              </a:rPr>
              <a:t>El uso del proyecto tipo permite la selección de la alternativa, no solo con base en los </a:t>
            </a:r>
            <a:r>
              <a:rPr lang="es-CO" sz="2400" b="1" dirty="0">
                <a:solidFill>
                  <a:srgbClr val="000000"/>
                </a:solidFill>
                <a:latin typeface="Work Sans "/>
                <a:ea typeface="Calibri" panose="020F0502020204030204" pitchFamily="34" charset="0"/>
                <a:cs typeface="Futura Lt BT"/>
              </a:rPr>
              <a:t>costos de implementación</a:t>
            </a:r>
            <a:r>
              <a:rPr lang="es-CO" sz="2400" dirty="0">
                <a:solidFill>
                  <a:srgbClr val="000000"/>
                </a:solidFill>
                <a:latin typeface="Work Sans "/>
                <a:ea typeface="Calibri" panose="020F0502020204030204" pitchFamily="34" charset="0"/>
                <a:cs typeface="Futura Lt BT"/>
              </a:rPr>
              <a:t>, sino en una serie de criterios que permitan seleccionar a nivel de </a:t>
            </a:r>
            <a:r>
              <a:rPr lang="es-CO" sz="2400" b="1" dirty="0">
                <a:solidFill>
                  <a:srgbClr val="000000"/>
                </a:solidFill>
                <a:latin typeface="Work Sans "/>
                <a:ea typeface="Calibri" panose="020F0502020204030204" pitchFamily="34" charset="0"/>
                <a:cs typeface="Futura Lt BT"/>
              </a:rPr>
              <a:t>pre-factibilidad</a:t>
            </a:r>
            <a:r>
              <a:rPr lang="es-CO" sz="2400" dirty="0">
                <a:solidFill>
                  <a:srgbClr val="000000"/>
                </a:solidFill>
                <a:latin typeface="Work Sans "/>
                <a:ea typeface="Calibri" panose="020F0502020204030204" pitchFamily="34" charset="0"/>
                <a:cs typeface="Futura Lt BT"/>
              </a:rPr>
              <a:t>, la mejor alternativa que cumpla con las siguientes condiciones:</a:t>
            </a:r>
          </a:p>
          <a:p>
            <a:pPr marL="792480" indent="-342900" algn="just">
              <a:buFont typeface="Arial" panose="020B0604020202020204" pitchFamily="34" charset="0"/>
              <a:buChar char="•"/>
            </a:pPr>
            <a:endParaRPr lang="es-CO" sz="2400" dirty="0">
              <a:solidFill>
                <a:srgbClr val="000000"/>
              </a:solidFill>
              <a:latin typeface="Work Sans "/>
              <a:ea typeface="Calibri" panose="020F0502020204030204" pitchFamily="34" charset="0"/>
              <a:cs typeface="Futura Lt BT"/>
            </a:endParaRP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Económicamente viable</a:t>
            </a: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Durable</a:t>
            </a: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Sostenible</a:t>
            </a: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Construible</a:t>
            </a: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Versátil</a:t>
            </a:r>
          </a:p>
          <a:p>
            <a:pPr marL="1249680" lvl="1" indent="-342900" algn="just">
              <a:buFont typeface="Courier New" panose="02070309020205020404" pitchFamily="49" charset="0"/>
              <a:buChar char="o"/>
            </a:pPr>
            <a:r>
              <a:rPr lang="es-CO" sz="2400" dirty="0">
                <a:solidFill>
                  <a:srgbClr val="000000"/>
                </a:solidFill>
                <a:latin typeface="Work Sans "/>
                <a:ea typeface="Calibri" panose="020F0502020204030204" pitchFamily="34" charset="0"/>
                <a:cs typeface="Futura Lt BT"/>
              </a:rPr>
              <a:t>Progresiva</a:t>
            </a:r>
            <a:endParaRPr lang="es-ES" dirty="0">
              <a:latin typeface="Work Sans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9783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A6957A05-4F63-4F5A-B156-B776D16E0350}"/>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Esquema de sección transversal tipo presupuesto por km</a:t>
            </a:r>
          </a:p>
        </p:txBody>
      </p:sp>
      <p:pic>
        <p:nvPicPr>
          <p:cNvPr id="17" name="Imagen 16">
            <a:extLst>
              <a:ext uri="{FF2B5EF4-FFF2-40B4-BE49-F238E27FC236}">
                <a16:creationId xmlns:a16="http://schemas.microsoft.com/office/drawing/2014/main" xmlns="" id="{B24D99DB-30F5-49E5-9D9C-C7E8401AE0A1}"/>
              </a:ext>
            </a:extLst>
          </p:cNvPr>
          <p:cNvPicPr>
            <a:picLocks noChangeAspect="1"/>
          </p:cNvPicPr>
          <p:nvPr/>
        </p:nvPicPr>
        <p:blipFill rotWithShape="1">
          <a:blip r:embed="rId3"/>
          <a:srcRect l="22708" t="20904" r="14792" b="25833"/>
          <a:stretch/>
        </p:blipFill>
        <p:spPr>
          <a:xfrm>
            <a:off x="625863" y="1306526"/>
            <a:ext cx="5150301" cy="3291840"/>
          </a:xfrm>
          <a:prstGeom prst="rect">
            <a:avLst/>
          </a:prstGeom>
        </p:spPr>
      </p:pic>
      <p:pic>
        <p:nvPicPr>
          <p:cNvPr id="18" name="Imagen 17">
            <a:extLst>
              <a:ext uri="{FF2B5EF4-FFF2-40B4-BE49-F238E27FC236}">
                <a16:creationId xmlns:a16="http://schemas.microsoft.com/office/drawing/2014/main" xmlns="" id="{93467BF1-45C3-4331-9906-64C19802DBE3}"/>
              </a:ext>
            </a:extLst>
          </p:cNvPr>
          <p:cNvPicPr>
            <a:picLocks noChangeAspect="1"/>
          </p:cNvPicPr>
          <p:nvPr/>
        </p:nvPicPr>
        <p:blipFill rotWithShape="1">
          <a:blip r:embed="rId4"/>
          <a:srcRect l="11250" t="21551" r="15833" b="21667"/>
          <a:stretch/>
        </p:blipFill>
        <p:spPr>
          <a:xfrm>
            <a:off x="6469660" y="1349700"/>
            <a:ext cx="5093991" cy="2975123"/>
          </a:xfrm>
          <a:prstGeom prst="rect">
            <a:avLst/>
          </a:prstGeom>
        </p:spPr>
      </p:pic>
      <p:cxnSp>
        <p:nvCxnSpPr>
          <p:cNvPr id="19" name="Conector recto 18">
            <a:extLst>
              <a:ext uri="{FF2B5EF4-FFF2-40B4-BE49-F238E27FC236}">
                <a16:creationId xmlns:a16="http://schemas.microsoft.com/office/drawing/2014/main" xmlns="" id="{8929668E-BD7A-4880-B746-CC23179C56F0}"/>
              </a:ext>
            </a:extLst>
          </p:cNvPr>
          <p:cNvCxnSpPr/>
          <p:nvPr/>
        </p:nvCxnSpPr>
        <p:spPr>
          <a:xfrm flipV="1">
            <a:off x="1291771" y="4746171"/>
            <a:ext cx="3744686" cy="14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xmlns="" id="{307F509E-982C-4F00-A75D-2D2D216A9473}"/>
              </a:ext>
            </a:extLst>
          </p:cNvPr>
          <p:cNvCxnSpPr/>
          <p:nvPr/>
        </p:nvCxnSpPr>
        <p:spPr>
          <a:xfrm flipV="1">
            <a:off x="1183788" y="4684485"/>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xmlns="" id="{B923ED2E-48D0-4C4B-B210-F7339ADEFE63}"/>
              </a:ext>
            </a:extLst>
          </p:cNvPr>
          <p:cNvSpPr txBox="1"/>
          <p:nvPr/>
        </p:nvSpPr>
        <p:spPr>
          <a:xfrm>
            <a:off x="2122276" y="4746171"/>
            <a:ext cx="2083675" cy="369332"/>
          </a:xfrm>
          <a:prstGeom prst="rect">
            <a:avLst/>
          </a:prstGeom>
          <a:noFill/>
        </p:spPr>
        <p:txBody>
          <a:bodyPr wrap="square" rtlCol="0">
            <a:spAutoFit/>
          </a:bodyPr>
          <a:lstStyle/>
          <a:p>
            <a:r>
              <a:rPr lang="es-ES" dirty="0"/>
              <a:t>Ancho calzada</a:t>
            </a:r>
          </a:p>
        </p:txBody>
      </p:sp>
      <p:sp>
        <p:nvSpPr>
          <p:cNvPr id="36" name="CuadroTexto 35">
            <a:extLst>
              <a:ext uri="{FF2B5EF4-FFF2-40B4-BE49-F238E27FC236}">
                <a16:creationId xmlns:a16="http://schemas.microsoft.com/office/drawing/2014/main" xmlns="" id="{39B7A23A-47AD-48C6-90E8-2E78A2A4F809}"/>
              </a:ext>
            </a:extLst>
          </p:cNvPr>
          <p:cNvSpPr txBox="1"/>
          <p:nvPr/>
        </p:nvSpPr>
        <p:spPr>
          <a:xfrm>
            <a:off x="2710979" y="4952608"/>
            <a:ext cx="932543" cy="369332"/>
          </a:xfrm>
          <a:prstGeom prst="rect">
            <a:avLst/>
          </a:prstGeom>
          <a:noFill/>
        </p:spPr>
        <p:txBody>
          <a:bodyPr wrap="square" rtlCol="0">
            <a:spAutoFit/>
          </a:bodyPr>
          <a:lstStyle/>
          <a:p>
            <a:r>
              <a:rPr lang="es-ES" dirty="0"/>
              <a:t>4,6 m</a:t>
            </a:r>
          </a:p>
        </p:txBody>
      </p:sp>
      <p:cxnSp>
        <p:nvCxnSpPr>
          <p:cNvPr id="37" name="Conector recto 36">
            <a:extLst>
              <a:ext uri="{FF2B5EF4-FFF2-40B4-BE49-F238E27FC236}">
                <a16:creationId xmlns:a16="http://schemas.microsoft.com/office/drawing/2014/main" xmlns="" id="{AE2B5550-90AE-4275-841E-0B389B91B18F}"/>
              </a:ext>
            </a:extLst>
          </p:cNvPr>
          <p:cNvCxnSpPr/>
          <p:nvPr/>
        </p:nvCxnSpPr>
        <p:spPr>
          <a:xfrm flipV="1">
            <a:off x="689288" y="5379606"/>
            <a:ext cx="4867942" cy="18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xmlns="" id="{8E33C839-A9A3-4946-A065-1A15250C16B7}"/>
              </a:ext>
            </a:extLst>
          </p:cNvPr>
          <p:cNvCxnSpPr/>
          <p:nvPr/>
        </p:nvCxnSpPr>
        <p:spPr>
          <a:xfrm flipV="1">
            <a:off x="581305" y="5322274"/>
            <a:ext cx="215966"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xmlns="" id="{9690BAE9-D7CB-4795-973A-3BF95310874E}"/>
              </a:ext>
            </a:extLst>
          </p:cNvPr>
          <p:cNvCxnSpPr/>
          <p:nvPr/>
        </p:nvCxnSpPr>
        <p:spPr>
          <a:xfrm flipV="1">
            <a:off x="5449247" y="5307759"/>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xmlns="" id="{D28692EC-9CE1-4E6F-86E1-5AAD1172662C}"/>
              </a:ext>
            </a:extLst>
          </p:cNvPr>
          <p:cNvSpPr txBox="1"/>
          <p:nvPr/>
        </p:nvSpPr>
        <p:spPr>
          <a:xfrm>
            <a:off x="2122276" y="5409697"/>
            <a:ext cx="1753696" cy="369332"/>
          </a:xfrm>
          <a:prstGeom prst="rect">
            <a:avLst/>
          </a:prstGeom>
          <a:noFill/>
        </p:spPr>
        <p:txBody>
          <a:bodyPr wrap="square" rtlCol="0">
            <a:spAutoFit/>
          </a:bodyPr>
          <a:lstStyle/>
          <a:p>
            <a:r>
              <a:rPr lang="es-ES" dirty="0"/>
              <a:t>Ancho total</a:t>
            </a:r>
          </a:p>
        </p:txBody>
      </p:sp>
      <p:sp>
        <p:nvSpPr>
          <p:cNvPr id="41" name="CuadroTexto 40">
            <a:extLst>
              <a:ext uri="{FF2B5EF4-FFF2-40B4-BE49-F238E27FC236}">
                <a16:creationId xmlns:a16="http://schemas.microsoft.com/office/drawing/2014/main" xmlns="" id="{0FB6CDD0-25A7-4F3E-B050-DC8C39FE605B}"/>
              </a:ext>
            </a:extLst>
          </p:cNvPr>
          <p:cNvSpPr txBox="1"/>
          <p:nvPr/>
        </p:nvSpPr>
        <p:spPr>
          <a:xfrm>
            <a:off x="2640564" y="5648064"/>
            <a:ext cx="907238" cy="369332"/>
          </a:xfrm>
          <a:prstGeom prst="rect">
            <a:avLst/>
          </a:prstGeom>
          <a:noFill/>
        </p:spPr>
        <p:txBody>
          <a:bodyPr wrap="square" rtlCol="0">
            <a:spAutoFit/>
          </a:bodyPr>
          <a:lstStyle/>
          <a:p>
            <a:r>
              <a:rPr lang="es-ES" dirty="0"/>
              <a:t>6 m</a:t>
            </a:r>
          </a:p>
        </p:txBody>
      </p:sp>
      <p:cxnSp>
        <p:nvCxnSpPr>
          <p:cNvPr id="42" name="Conector recto 41">
            <a:extLst>
              <a:ext uri="{FF2B5EF4-FFF2-40B4-BE49-F238E27FC236}">
                <a16:creationId xmlns:a16="http://schemas.microsoft.com/office/drawing/2014/main" xmlns="" id="{89203706-41B9-4AB9-9971-1E3EB441408B}"/>
              </a:ext>
            </a:extLst>
          </p:cNvPr>
          <p:cNvCxnSpPr/>
          <p:nvPr/>
        </p:nvCxnSpPr>
        <p:spPr>
          <a:xfrm>
            <a:off x="738188" y="4760685"/>
            <a:ext cx="5535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xmlns="" id="{279BD5CD-B45A-4FE6-BE3D-D615A04D75ED}"/>
              </a:ext>
            </a:extLst>
          </p:cNvPr>
          <p:cNvCxnSpPr/>
          <p:nvPr/>
        </p:nvCxnSpPr>
        <p:spPr>
          <a:xfrm flipV="1">
            <a:off x="669262" y="4663804"/>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xmlns="" id="{1F625F07-2100-448E-9474-4EAD8A2F17A0}"/>
              </a:ext>
            </a:extLst>
          </p:cNvPr>
          <p:cNvSpPr txBox="1"/>
          <p:nvPr/>
        </p:nvSpPr>
        <p:spPr>
          <a:xfrm>
            <a:off x="581305" y="4814539"/>
            <a:ext cx="932543" cy="369332"/>
          </a:xfrm>
          <a:prstGeom prst="rect">
            <a:avLst/>
          </a:prstGeom>
          <a:noFill/>
        </p:spPr>
        <p:txBody>
          <a:bodyPr wrap="square" rtlCol="0">
            <a:spAutoFit/>
          </a:bodyPr>
          <a:lstStyle/>
          <a:p>
            <a:r>
              <a:rPr lang="es-ES" dirty="0"/>
              <a:t>0,7 m</a:t>
            </a:r>
          </a:p>
        </p:txBody>
      </p:sp>
      <p:sp>
        <p:nvSpPr>
          <p:cNvPr id="45" name="CuadroTexto 44">
            <a:extLst>
              <a:ext uri="{FF2B5EF4-FFF2-40B4-BE49-F238E27FC236}">
                <a16:creationId xmlns:a16="http://schemas.microsoft.com/office/drawing/2014/main" xmlns="" id="{500A7D6D-D81E-4407-A607-F9B0881F6F4D}"/>
              </a:ext>
            </a:extLst>
          </p:cNvPr>
          <p:cNvSpPr txBox="1"/>
          <p:nvPr/>
        </p:nvSpPr>
        <p:spPr>
          <a:xfrm>
            <a:off x="4973642" y="4822372"/>
            <a:ext cx="932543" cy="369332"/>
          </a:xfrm>
          <a:prstGeom prst="rect">
            <a:avLst/>
          </a:prstGeom>
          <a:noFill/>
        </p:spPr>
        <p:txBody>
          <a:bodyPr wrap="square" rtlCol="0">
            <a:spAutoFit/>
          </a:bodyPr>
          <a:lstStyle/>
          <a:p>
            <a:r>
              <a:rPr lang="es-ES" dirty="0"/>
              <a:t>0,7 m</a:t>
            </a:r>
          </a:p>
        </p:txBody>
      </p:sp>
      <p:cxnSp>
        <p:nvCxnSpPr>
          <p:cNvPr id="46" name="Conector recto 45">
            <a:extLst>
              <a:ext uri="{FF2B5EF4-FFF2-40B4-BE49-F238E27FC236}">
                <a16:creationId xmlns:a16="http://schemas.microsoft.com/office/drawing/2014/main" xmlns="" id="{62F55364-2BF0-4705-B6DE-DFBE5BCB0F41}"/>
              </a:ext>
            </a:extLst>
          </p:cNvPr>
          <p:cNvCxnSpPr/>
          <p:nvPr/>
        </p:nvCxnSpPr>
        <p:spPr>
          <a:xfrm flipV="1">
            <a:off x="5488168" y="4669971"/>
            <a:ext cx="215966"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xmlns="" id="{6F797098-4961-4B49-9612-97FAACAEC38E}"/>
              </a:ext>
            </a:extLst>
          </p:cNvPr>
          <p:cNvCxnSpPr/>
          <p:nvPr/>
        </p:nvCxnSpPr>
        <p:spPr>
          <a:xfrm>
            <a:off x="5042568" y="4746171"/>
            <a:ext cx="5535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xmlns="" id="{AA76B09B-6D16-48F3-A97C-FE510F9E4EF0}"/>
              </a:ext>
            </a:extLst>
          </p:cNvPr>
          <p:cNvCxnSpPr/>
          <p:nvPr/>
        </p:nvCxnSpPr>
        <p:spPr>
          <a:xfrm flipV="1">
            <a:off x="4973642" y="4649290"/>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xmlns="" id="{76C720E5-6AE6-4B95-9B6E-FDF2D45E51DE}"/>
              </a:ext>
            </a:extLst>
          </p:cNvPr>
          <p:cNvSpPr txBox="1"/>
          <p:nvPr/>
        </p:nvSpPr>
        <p:spPr>
          <a:xfrm>
            <a:off x="5131029" y="4373054"/>
            <a:ext cx="970832" cy="286725"/>
          </a:xfrm>
          <a:prstGeom prst="rect">
            <a:avLst/>
          </a:prstGeom>
          <a:noFill/>
        </p:spPr>
        <p:txBody>
          <a:bodyPr wrap="square" rtlCol="0">
            <a:spAutoFit/>
          </a:bodyPr>
          <a:lstStyle/>
          <a:p>
            <a:r>
              <a:rPr lang="es-ES" sz="1200" dirty="0"/>
              <a:t>Cuneta</a:t>
            </a:r>
          </a:p>
        </p:txBody>
      </p:sp>
      <p:sp>
        <p:nvSpPr>
          <p:cNvPr id="50" name="CuadroTexto 49">
            <a:extLst>
              <a:ext uri="{FF2B5EF4-FFF2-40B4-BE49-F238E27FC236}">
                <a16:creationId xmlns:a16="http://schemas.microsoft.com/office/drawing/2014/main" xmlns="" id="{DF3FFF7F-C11B-42A4-B7CC-00094E49510A}"/>
              </a:ext>
            </a:extLst>
          </p:cNvPr>
          <p:cNvSpPr txBox="1"/>
          <p:nvPr/>
        </p:nvSpPr>
        <p:spPr>
          <a:xfrm>
            <a:off x="738188" y="4452189"/>
            <a:ext cx="970832" cy="286725"/>
          </a:xfrm>
          <a:prstGeom prst="rect">
            <a:avLst/>
          </a:prstGeom>
          <a:noFill/>
        </p:spPr>
        <p:txBody>
          <a:bodyPr wrap="square" rtlCol="0">
            <a:spAutoFit/>
          </a:bodyPr>
          <a:lstStyle/>
          <a:p>
            <a:r>
              <a:rPr lang="es-ES" sz="1200" dirty="0"/>
              <a:t>Cuneta</a:t>
            </a:r>
          </a:p>
        </p:txBody>
      </p:sp>
      <p:cxnSp>
        <p:nvCxnSpPr>
          <p:cNvPr id="51" name="Conector recto 50">
            <a:extLst>
              <a:ext uri="{FF2B5EF4-FFF2-40B4-BE49-F238E27FC236}">
                <a16:creationId xmlns:a16="http://schemas.microsoft.com/office/drawing/2014/main" xmlns="" id="{86A18D13-4E63-4915-AABE-3499A3C9104A}"/>
              </a:ext>
            </a:extLst>
          </p:cNvPr>
          <p:cNvCxnSpPr/>
          <p:nvPr/>
        </p:nvCxnSpPr>
        <p:spPr>
          <a:xfrm flipV="1">
            <a:off x="7131177" y="4755606"/>
            <a:ext cx="3744686" cy="14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xmlns="" id="{F0A18250-635C-4319-9EA6-C80C51C25E51}"/>
              </a:ext>
            </a:extLst>
          </p:cNvPr>
          <p:cNvCxnSpPr/>
          <p:nvPr/>
        </p:nvCxnSpPr>
        <p:spPr>
          <a:xfrm flipV="1">
            <a:off x="7023194" y="4693920"/>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xmlns="" id="{3E802C5F-5029-47AE-A5FA-9B958DAD2D3C}"/>
              </a:ext>
            </a:extLst>
          </p:cNvPr>
          <p:cNvSpPr txBox="1"/>
          <p:nvPr/>
        </p:nvSpPr>
        <p:spPr>
          <a:xfrm>
            <a:off x="7961682" y="4755606"/>
            <a:ext cx="2083675" cy="369332"/>
          </a:xfrm>
          <a:prstGeom prst="rect">
            <a:avLst/>
          </a:prstGeom>
          <a:noFill/>
        </p:spPr>
        <p:txBody>
          <a:bodyPr wrap="square" rtlCol="0">
            <a:spAutoFit/>
          </a:bodyPr>
          <a:lstStyle/>
          <a:p>
            <a:r>
              <a:rPr lang="es-ES" dirty="0"/>
              <a:t>Ancho calzada</a:t>
            </a:r>
          </a:p>
        </p:txBody>
      </p:sp>
      <p:sp>
        <p:nvSpPr>
          <p:cNvPr id="54" name="CuadroTexto 53">
            <a:extLst>
              <a:ext uri="{FF2B5EF4-FFF2-40B4-BE49-F238E27FC236}">
                <a16:creationId xmlns:a16="http://schemas.microsoft.com/office/drawing/2014/main" xmlns="" id="{F29D223B-EAF5-4F7F-ACB7-A1581498B0D0}"/>
              </a:ext>
            </a:extLst>
          </p:cNvPr>
          <p:cNvSpPr txBox="1"/>
          <p:nvPr/>
        </p:nvSpPr>
        <p:spPr>
          <a:xfrm>
            <a:off x="8550385" y="4962043"/>
            <a:ext cx="932543" cy="369332"/>
          </a:xfrm>
          <a:prstGeom prst="rect">
            <a:avLst/>
          </a:prstGeom>
          <a:noFill/>
        </p:spPr>
        <p:txBody>
          <a:bodyPr wrap="square" rtlCol="0">
            <a:spAutoFit/>
          </a:bodyPr>
          <a:lstStyle/>
          <a:p>
            <a:r>
              <a:rPr lang="es-ES" dirty="0"/>
              <a:t>4,6 m</a:t>
            </a:r>
          </a:p>
        </p:txBody>
      </p:sp>
      <p:cxnSp>
        <p:nvCxnSpPr>
          <p:cNvPr id="55" name="Conector recto 54">
            <a:extLst>
              <a:ext uri="{FF2B5EF4-FFF2-40B4-BE49-F238E27FC236}">
                <a16:creationId xmlns:a16="http://schemas.microsoft.com/office/drawing/2014/main" xmlns="" id="{04A119C8-3EC0-47D9-9DE4-FC40EBE22A5D}"/>
              </a:ext>
            </a:extLst>
          </p:cNvPr>
          <p:cNvCxnSpPr/>
          <p:nvPr/>
        </p:nvCxnSpPr>
        <p:spPr>
          <a:xfrm flipV="1">
            <a:off x="6528694" y="5389041"/>
            <a:ext cx="4867942" cy="18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xmlns="" id="{F0A53F6B-6DD3-444E-AE21-74B39883DD26}"/>
              </a:ext>
            </a:extLst>
          </p:cNvPr>
          <p:cNvCxnSpPr/>
          <p:nvPr/>
        </p:nvCxnSpPr>
        <p:spPr>
          <a:xfrm flipV="1">
            <a:off x="6420711" y="5331709"/>
            <a:ext cx="215966"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xmlns="" id="{8D735154-91F1-4687-8C25-03C0C066839C}"/>
              </a:ext>
            </a:extLst>
          </p:cNvPr>
          <p:cNvCxnSpPr/>
          <p:nvPr/>
        </p:nvCxnSpPr>
        <p:spPr>
          <a:xfrm flipV="1">
            <a:off x="11288653" y="5317194"/>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58" name="CuadroTexto 57">
            <a:extLst>
              <a:ext uri="{FF2B5EF4-FFF2-40B4-BE49-F238E27FC236}">
                <a16:creationId xmlns:a16="http://schemas.microsoft.com/office/drawing/2014/main" xmlns="" id="{13386DB2-4BD9-44CE-954E-40ABCAC1BD13}"/>
              </a:ext>
            </a:extLst>
          </p:cNvPr>
          <p:cNvSpPr txBox="1"/>
          <p:nvPr/>
        </p:nvSpPr>
        <p:spPr>
          <a:xfrm>
            <a:off x="8194132" y="5419132"/>
            <a:ext cx="1521246" cy="369332"/>
          </a:xfrm>
          <a:prstGeom prst="rect">
            <a:avLst/>
          </a:prstGeom>
          <a:noFill/>
        </p:spPr>
        <p:txBody>
          <a:bodyPr wrap="square" rtlCol="0">
            <a:spAutoFit/>
          </a:bodyPr>
          <a:lstStyle/>
          <a:p>
            <a:r>
              <a:rPr lang="es-ES" dirty="0"/>
              <a:t>Ancho total</a:t>
            </a:r>
          </a:p>
        </p:txBody>
      </p:sp>
      <p:sp>
        <p:nvSpPr>
          <p:cNvPr id="59" name="CuadroTexto 58">
            <a:extLst>
              <a:ext uri="{FF2B5EF4-FFF2-40B4-BE49-F238E27FC236}">
                <a16:creationId xmlns:a16="http://schemas.microsoft.com/office/drawing/2014/main" xmlns="" id="{450E85D6-728C-47F1-AB7D-9D846AFDCB9E}"/>
              </a:ext>
            </a:extLst>
          </p:cNvPr>
          <p:cNvSpPr txBox="1"/>
          <p:nvPr/>
        </p:nvSpPr>
        <p:spPr>
          <a:xfrm>
            <a:off x="8644200" y="5657499"/>
            <a:ext cx="743007" cy="369332"/>
          </a:xfrm>
          <a:prstGeom prst="rect">
            <a:avLst/>
          </a:prstGeom>
          <a:noFill/>
        </p:spPr>
        <p:txBody>
          <a:bodyPr wrap="square" rtlCol="0">
            <a:spAutoFit/>
          </a:bodyPr>
          <a:lstStyle/>
          <a:p>
            <a:r>
              <a:rPr lang="es-ES" dirty="0"/>
              <a:t>6 m</a:t>
            </a:r>
          </a:p>
        </p:txBody>
      </p:sp>
      <p:cxnSp>
        <p:nvCxnSpPr>
          <p:cNvPr id="60" name="Conector recto 59">
            <a:extLst>
              <a:ext uri="{FF2B5EF4-FFF2-40B4-BE49-F238E27FC236}">
                <a16:creationId xmlns:a16="http://schemas.microsoft.com/office/drawing/2014/main" xmlns="" id="{9A95FF50-CDDB-4002-A468-0ECCA7B80C53}"/>
              </a:ext>
            </a:extLst>
          </p:cNvPr>
          <p:cNvCxnSpPr/>
          <p:nvPr/>
        </p:nvCxnSpPr>
        <p:spPr>
          <a:xfrm>
            <a:off x="6577594" y="4770120"/>
            <a:ext cx="5535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xmlns="" id="{06E5CDCE-02A0-4C43-9F7D-4EBD00DEA5B6}"/>
              </a:ext>
            </a:extLst>
          </p:cNvPr>
          <p:cNvCxnSpPr/>
          <p:nvPr/>
        </p:nvCxnSpPr>
        <p:spPr>
          <a:xfrm flipV="1">
            <a:off x="6508668" y="4673239"/>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62" name="CuadroTexto 61">
            <a:extLst>
              <a:ext uri="{FF2B5EF4-FFF2-40B4-BE49-F238E27FC236}">
                <a16:creationId xmlns:a16="http://schemas.microsoft.com/office/drawing/2014/main" xmlns="" id="{3B24661C-5E5B-4ED4-AA87-A038AA317731}"/>
              </a:ext>
            </a:extLst>
          </p:cNvPr>
          <p:cNvSpPr txBox="1"/>
          <p:nvPr/>
        </p:nvSpPr>
        <p:spPr>
          <a:xfrm>
            <a:off x="6420711" y="4823974"/>
            <a:ext cx="932543" cy="369332"/>
          </a:xfrm>
          <a:prstGeom prst="rect">
            <a:avLst/>
          </a:prstGeom>
          <a:noFill/>
        </p:spPr>
        <p:txBody>
          <a:bodyPr wrap="square" rtlCol="0">
            <a:spAutoFit/>
          </a:bodyPr>
          <a:lstStyle/>
          <a:p>
            <a:r>
              <a:rPr lang="es-ES" dirty="0"/>
              <a:t>0,7 m</a:t>
            </a:r>
          </a:p>
        </p:txBody>
      </p:sp>
      <p:sp>
        <p:nvSpPr>
          <p:cNvPr id="63" name="CuadroTexto 62">
            <a:extLst>
              <a:ext uri="{FF2B5EF4-FFF2-40B4-BE49-F238E27FC236}">
                <a16:creationId xmlns:a16="http://schemas.microsoft.com/office/drawing/2014/main" xmlns="" id="{5C973736-360A-482D-AF88-1501BD00E7B7}"/>
              </a:ext>
            </a:extLst>
          </p:cNvPr>
          <p:cNvSpPr txBox="1"/>
          <p:nvPr/>
        </p:nvSpPr>
        <p:spPr>
          <a:xfrm>
            <a:off x="10813048" y="4831807"/>
            <a:ext cx="932543" cy="369332"/>
          </a:xfrm>
          <a:prstGeom prst="rect">
            <a:avLst/>
          </a:prstGeom>
          <a:noFill/>
        </p:spPr>
        <p:txBody>
          <a:bodyPr wrap="square" rtlCol="0">
            <a:spAutoFit/>
          </a:bodyPr>
          <a:lstStyle/>
          <a:p>
            <a:r>
              <a:rPr lang="es-ES" dirty="0"/>
              <a:t>0,7 m</a:t>
            </a:r>
          </a:p>
        </p:txBody>
      </p:sp>
      <p:cxnSp>
        <p:nvCxnSpPr>
          <p:cNvPr id="64" name="Conector recto 63">
            <a:extLst>
              <a:ext uri="{FF2B5EF4-FFF2-40B4-BE49-F238E27FC236}">
                <a16:creationId xmlns:a16="http://schemas.microsoft.com/office/drawing/2014/main" xmlns="" id="{C86E5B2C-CB14-4DA9-A055-53E4AD298486}"/>
              </a:ext>
            </a:extLst>
          </p:cNvPr>
          <p:cNvCxnSpPr/>
          <p:nvPr/>
        </p:nvCxnSpPr>
        <p:spPr>
          <a:xfrm flipV="1">
            <a:off x="11327574" y="4679406"/>
            <a:ext cx="215966"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xmlns="" id="{91B945A7-3E76-4171-9B38-51103D9542BD}"/>
              </a:ext>
            </a:extLst>
          </p:cNvPr>
          <p:cNvCxnSpPr/>
          <p:nvPr/>
        </p:nvCxnSpPr>
        <p:spPr>
          <a:xfrm>
            <a:off x="10881974" y="4755606"/>
            <a:ext cx="5535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xmlns="" id="{2F005CEA-02F3-4948-99E4-98C984F58E3F}"/>
              </a:ext>
            </a:extLst>
          </p:cNvPr>
          <p:cNvCxnSpPr/>
          <p:nvPr/>
        </p:nvCxnSpPr>
        <p:spPr>
          <a:xfrm flipV="1">
            <a:off x="10813048" y="4658725"/>
            <a:ext cx="215966" cy="152401"/>
          </a:xfrm>
          <a:prstGeom prst="line">
            <a:avLst/>
          </a:prstGeom>
        </p:spPr>
        <p:style>
          <a:lnRef idx="1">
            <a:schemeClr val="accent1"/>
          </a:lnRef>
          <a:fillRef idx="0">
            <a:schemeClr val="accent1"/>
          </a:fillRef>
          <a:effectRef idx="0">
            <a:schemeClr val="accent1"/>
          </a:effectRef>
          <a:fontRef idx="minor">
            <a:schemeClr val="tx1"/>
          </a:fontRef>
        </p:style>
      </p:cxnSp>
      <p:sp>
        <p:nvSpPr>
          <p:cNvPr id="67" name="CuadroTexto 66">
            <a:extLst>
              <a:ext uri="{FF2B5EF4-FFF2-40B4-BE49-F238E27FC236}">
                <a16:creationId xmlns:a16="http://schemas.microsoft.com/office/drawing/2014/main" xmlns="" id="{746304BB-1B91-494F-A698-103EBF7EE2E9}"/>
              </a:ext>
            </a:extLst>
          </p:cNvPr>
          <p:cNvSpPr txBox="1"/>
          <p:nvPr/>
        </p:nvSpPr>
        <p:spPr>
          <a:xfrm>
            <a:off x="10970435" y="4382489"/>
            <a:ext cx="970832" cy="286725"/>
          </a:xfrm>
          <a:prstGeom prst="rect">
            <a:avLst/>
          </a:prstGeom>
          <a:noFill/>
        </p:spPr>
        <p:txBody>
          <a:bodyPr wrap="square" rtlCol="0">
            <a:spAutoFit/>
          </a:bodyPr>
          <a:lstStyle/>
          <a:p>
            <a:r>
              <a:rPr lang="es-ES" sz="1200" dirty="0"/>
              <a:t>Cuneta</a:t>
            </a:r>
          </a:p>
        </p:txBody>
      </p:sp>
      <p:sp>
        <p:nvSpPr>
          <p:cNvPr id="68" name="CuadroTexto 67">
            <a:extLst>
              <a:ext uri="{FF2B5EF4-FFF2-40B4-BE49-F238E27FC236}">
                <a16:creationId xmlns:a16="http://schemas.microsoft.com/office/drawing/2014/main" xmlns="" id="{1BED4EB8-3A2A-484F-A4C5-D112DDA439E9}"/>
              </a:ext>
            </a:extLst>
          </p:cNvPr>
          <p:cNvSpPr txBox="1"/>
          <p:nvPr/>
        </p:nvSpPr>
        <p:spPr>
          <a:xfrm>
            <a:off x="6577594" y="4461624"/>
            <a:ext cx="970832" cy="286725"/>
          </a:xfrm>
          <a:prstGeom prst="rect">
            <a:avLst/>
          </a:prstGeom>
          <a:noFill/>
        </p:spPr>
        <p:txBody>
          <a:bodyPr wrap="square" rtlCol="0">
            <a:spAutoFit/>
          </a:bodyPr>
          <a:lstStyle/>
          <a:p>
            <a:r>
              <a:rPr lang="es-ES" sz="1200" dirty="0"/>
              <a:t>Cuneta</a:t>
            </a:r>
          </a:p>
        </p:txBody>
      </p:sp>
      <p:sp>
        <p:nvSpPr>
          <p:cNvPr id="69" name="CuadroTexto 68">
            <a:extLst>
              <a:ext uri="{FF2B5EF4-FFF2-40B4-BE49-F238E27FC236}">
                <a16:creationId xmlns:a16="http://schemas.microsoft.com/office/drawing/2014/main" xmlns="" id="{E398F97E-5034-4CED-9969-3B1F9A81A0EF}"/>
              </a:ext>
            </a:extLst>
          </p:cNvPr>
          <p:cNvSpPr txBox="1"/>
          <p:nvPr/>
        </p:nvSpPr>
        <p:spPr>
          <a:xfrm>
            <a:off x="1291771" y="742950"/>
            <a:ext cx="2584201" cy="369332"/>
          </a:xfrm>
          <a:prstGeom prst="rect">
            <a:avLst/>
          </a:prstGeom>
          <a:noFill/>
        </p:spPr>
        <p:txBody>
          <a:bodyPr wrap="square" rtlCol="0">
            <a:spAutoFit/>
          </a:bodyPr>
          <a:lstStyle/>
          <a:p>
            <a:r>
              <a:rPr lang="es-ES" dirty="0"/>
              <a:t>Cuneta en concreto</a:t>
            </a:r>
          </a:p>
        </p:txBody>
      </p:sp>
      <p:sp>
        <p:nvSpPr>
          <p:cNvPr id="70" name="CuadroTexto 69">
            <a:extLst>
              <a:ext uri="{FF2B5EF4-FFF2-40B4-BE49-F238E27FC236}">
                <a16:creationId xmlns:a16="http://schemas.microsoft.com/office/drawing/2014/main" xmlns="" id="{B88F9C38-F9CB-473A-954C-8D27F63FDCDD}"/>
              </a:ext>
            </a:extLst>
          </p:cNvPr>
          <p:cNvSpPr txBox="1"/>
          <p:nvPr/>
        </p:nvSpPr>
        <p:spPr>
          <a:xfrm>
            <a:off x="7711418" y="762617"/>
            <a:ext cx="4034173" cy="369332"/>
          </a:xfrm>
          <a:prstGeom prst="rect">
            <a:avLst/>
          </a:prstGeom>
          <a:noFill/>
        </p:spPr>
        <p:txBody>
          <a:bodyPr wrap="square" rtlCol="0">
            <a:spAutoFit/>
          </a:bodyPr>
          <a:lstStyle/>
          <a:p>
            <a:r>
              <a:rPr lang="es-ES" dirty="0"/>
              <a:t>Cuneta perfilada (sin concreto)</a:t>
            </a:r>
          </a:p>
        </p:txBody>
      </p:sp>
    </p:spTree>
    <p:extLst>
      <p:ext uri="{BB962C8B-B14F-4D97-AF65-F5344CB8AC3E}">
        <p14:creationId xmlns:p14="http://schemas.microsoft.com/office/powerpoint/2010/main" val="60250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581D547C-1F3E-A943-A842-DA4BC91A00B7}"/>
              </a:ext>
            </a:extLst>
          </p:cNvPr>
          <p:cNvSpPr/>
          <p:nvPr/>
        </p:nvSpPr>
        <p:spPr>
          <a:xfrm>
            <a:off x="382572" y="332973"/>
            <a:ext cx="7976002" cy="6156543"/>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400"/>
          </a:p>
        </p:txBody>
      </p:sp>
      <p:sp>
        <p:nvSpPr>
          <p:cNvPr id="19" name="Rectángulo 18">
            <a:extLst>
              <a:ext uri="{FF2B5EF4-FFF2-40B4-BE49-F238E27FC236}">
                <a16:creationId xmlns:a16="http://schemas.microsoft.com/office/drawing/2014/main" xmlns="" id="{A36498B8-B105-9A43-A6B1-B87DEF890CE7}"/>
              </a:ext>
            </a:extLst>
          </p:cNvPr>
          <p:cNvSpPr/>
          <p:nvPr/>
        </p:nvSpPr>
        <p:spPr>
          <a:xfrm>
            <a:off x="8358574" y="350729"/>
            <a:ext cx="3450854" cy="6195845"/>
          </a:xfrm>
          <a:prstGeom prst="rect">
            <a:avLst/>
          </a:prstGeom>
          <a:solidFill>
            <a:srgbClr val="32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Text Placeholder 5">
            <a:extLst>
              <a:ext uri="{FF2B5EF4-FFF2-40B4-BE49-F238E27FC236}">
                <a16:creationId xmlns:a16="http://schemas.microsoft.com/office/drawing/2014/main" xmlns="" id="{7C5413E8-E0B5-EC4D-AE1C-A98761B18F02}"/>
              </a:ext>
            </a:extLst>
          </p:cNvPr>
          <p:cNvSpPr txBox="1">
            <a:spLocks/>
          </p:cNvSpPr>
          <p:nvPr/>
        </p:nvSpPr>
        <p:spPr>
          <a:xfrm>
            <a:off x="8400674" y="2012113"/>
            <a:ext cx="3366655" cy="4044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800" b="1" dirty="0">
                <a:solidFill>
                  <a:schemeClr val="bg1"/>
                </a:solidFill>
                <a:latin typeface="Work Sans "/>
              </a:rPr>
              <a:t>Dirección del Sistema General de Regalías</a:t>
            </a:r>
          </a:p>
          <a:p>
            <a:pPr marL="0" indent="0" algn="ctr">
              <a:buNone/>
            </a:pPr>
            <a:r>
              <a:rPr lang="es-CO" sz="1800" b="1" dirty="0">
                <a:solidFill>
                  <a:schemeClr val="bg1"/>
                </a:solidFill>
                <a:latin typeface="Work Sans "/>
              </a:rPr>
              <a:t>Dirección de Infraestructura y Energía Sostenible</a:t>
            </a:r>
          </a:p>
        </p:txBody>
      </p:sp>
      <p:sp>
        <p:nvSpPr>
          <p:cNvPr id="9" name="Text Placeholder 2">
            <a:extLst>
              <a:ext uri="{FF2B5EF4-FFF2-40B4-BE49-F238E27FC236}">
                <a16:creationId xmlns:a16="http://schemas.microsoft.com/office/drawing/2014/main" xmlns="" id="{6FF5DA53-F08E-3D47-B4F1-9239DB86D32C}"/>
              </a:ext>
            </a:extLst>
          </p:cNvPr>
          <p:cNvSpPr>
            <a:spLocks noGrp="1"/>
          </p:cNvSpPr>
          <p:nvPr>
            <p:ph type="body" sz="quarter" idx="4294967295"/>
          </p:nvPr>
        </p:nvSpPr>
        <p:spPr>
          <a:xfrm>
            <a:off x="8400675" y="4208723"/>
            <a:ext cx="3366654" cy="335101"/>
          </a:xfrm>
        </p:spPr>
        <p:txBody>
          <a:bodyPr>
            <a:noAutofit/>
          </a:bodyPr>
          <a:lstStyle/>
          <a:p>
            <a:pPr marL="0" indent="0" algn="ctr">
              <a:buNone/>
            </a:pPr>
            <a:r>
              <a:rPr lang="es-CO" sz="1400" dirty="0">
                <a:solidFill>
                  <a:schemeClr val="bg1"/>
                </a:solidFill>
                <a:latin typeface="Work Sans" panose="00000500000000000000" pitchFamily="50" charset="0"/>
              </a:rPr>
              <a:t>Marzo, 2020</a:t>
            </a:r>
          </a:p>
        </p:txBody>
      </p:sp>
      <p:sp>
        <p:nvSpPr>
          <p:cNvPr id="38" name="Rectángulo 37">
            <a:extLst>
              <a:ext uri="{FF2B5EF4-FFF2-40B4-BE49-F238E27FC236}">
                <a16:creationId xmlns:a16="http://schemas.microsoft.com/office/drawing/2014/main" xmlns="" id="{985E18D2-A4D6-2645-9713-7EE8A5F0E547}"/>
              </a:ext>
            </a:extLst>
          </p:cNvPr>
          <p:cNvSpPr/>
          <p:nvPr/>
        </p:nvSpPr>
        <p:spPr>
          <a:xfrm>
            <a:off x="315610" y="2742075"/>
            <a:ext cx="8096870" cy="2400657"/>
          </a:xfrm>
          <a:prstGeom prst="rect">
            <a:avLst/>
          </a:prstGeom>
        </p:spPr>
        <p:txBody>
          <a:bodyPr wrap="square">
            <a:spAutoFit/>
          </a:bodyPr>
          <a:lstStyle/>
          <a:p>
            <a:pPr algn="ctr">
              <a:spcBef>
                <a:spcPts val="0"/>
              </a:spcBef>
              <a:spcAft>
                <a:spcPts val="3600"/>
              </a:spcAft>
              <a:buNone/>
              <a:defRPr/>
            </a:pPr>
            <a:r>
              <a:rPr lang="es-MX" sz="4000" b="1" dirty="0">
                <a:solidFill>
                  <a:srgbClr val="004A84"/>
                </a:solidFill>
                <a:latin typeface="Work Sans Light" panose="00000400000000000000" pitchFamily="50" charset="0"/>
              </a:rPr>
              <a:t>Actualización Proyecto tipo</a:t>
            </a:r>
          </a:p>
          <a:p>
            <a:pPr algn="ctr">
              <a:spcBef>
                <a:spcPts val="0"/>
              </a:spcBef>
              <a:spcAft>
                <a:spcPts val="3600"/>
              </a:spcAft>
              <a:buNone/>
              <a:defRPr/>
            </a:pPr>
            <a:r>
              <a:rPr lang="es-MX" sz="4000" b="1" dirty="0">
                <a:solidFill>
                  <a:srgbClr val="004A84"/>
                </a:solidFill>
                <a:latin typeface="Work Sans Light" panose="00000400000000000000" pitchFamily="50" charset="0"/>
              </a:rPr>
              <a:t>Mejoramiento en vías terciarias</a:t>
            </a:r>
          </a:p>
        </p:txBody>
      </p:sp>
      <p:sp>
        <p:nvSpPr>
          <p:cNvPr id="28" name="Text Placeholder 6">
            <a:extLst>
              <a:ext uri="{FF2B5EF4-FFF2-40B4-BE49-F238E27FC236}">
                <a16:creationId xmlns:a16="http://schemas.microsoft.com/office/drawing/2014/main" xmlns="" id="{4AFCF669-D074-BC4A-B7C1-8C8C13CB48BC}"/>
              </a:ext>
            </a:extLst>
          </p:cNvPr>
          <p:cNvSpPr txBox="1">
            <a:spLocks/>
          </p:cNvSpPr>
          <p:nvPr/>
        </p:nvSpPr>
        <p:spPr>
          <a:xfrm>
            <a:off x="8788401" y="3446634"/>
            <a:ext cx="2679700" cy="52782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1600">
                <a:latin typeface="Work Sans" pitchFamily="2" charset="77"/>
              </a:rPr>
              <a:t>Departamento Nacional de Planeación </a:t>
            </a:r>
          </a:p>
        </p:txBody>
      </p:sp>
      <p:pic>
        <p:nvPicPr>
          <p:cNvPr id="42" name="Graphic 12">
            <a:extLst>
              <a:ext uri="{FF2B5EF4-FFF2-40B4-BE49-F238E27FC236}">
                <a16:creationId xmlns:a16="http://schemas.microsoft.com/office/drawing/2014/main" xmlns="" id="{7E70875F-07F0-BC46-9A38-0598753151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012503" y="5415141"/>
            <a:ext cx="4464987" cy="784092"/>
          </a:xfrm>
          <a:prstGeom prst="rect">
            <a:avLst/>
          </a:prstGeom>
        </p:spPr>
      </p:pic>
      <p:pic>
        <p:nvPicPr>
          <p:cNvPr id="43" name="Graphic 6">
            <a:extLst>
              <a:ext uri="{FF2B5EF4-FFF2-40B4-BE49-F238E27FC236}">
                <a16:creationId xmlns:a16="http://schemas.microsoft.com/office/drawing/2014/main" xmlns="" id="{401985A0-1832-EC4B-A8F5-408FE3D9271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819161" y="5414459"/>
            <a:ext cx="751520" cy="751520"/>
          </a:xfrm>
          <a:prstGeom prst="rect">
            <a:avLst/>
          </a:prstGeom>
        </p:spPr>
      </p:pic>
    </p:spTree>
    <p:extLst>
      <p:ext uri="{BB962C8B-B14F-4D97-AF65-F5344CB8AC3E}">
        <p14:creationId xmlns:p14="http://schemas.microsoft.com/office/powerpoint/2010/main" val="2007771813"/>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adroTexto 45">
            <a:extLst>
              <a:ext uri="{FF2B5EF4-FFF2-40B4-BE49-F238E27FC236}">
                <a16:creationId xmlns:a16="http://schemas.microsoft.com/office/drawing/2014/main" xmlns="" id="{BBA03C09-374C-4B18-A80B-8946A1CA3412}"/>
              </a:ext>
            </a:extLst>
          </p:cNvPr>
          <p:cNvSpPr txBox="1"/>
          <p:nvPr/>
        </p:nvSpPr>
        <p:spPr>
          <a:xfrm>
            <a:off x="362607" y="1316217"/>
            <a:ext cx="11493061" cy="3046988"/>
          </a:xfrm>
          <a:prstGeom prst="rect">
            <a:avLst/>
          </a:prstGeom>
          <a:noFill/>
        </p:spPr>
        <p:txBody>
          <a:bodyPr wrap="square" rtlCol="0">
            <a:spAutoFit/>
          </a:bodyPr>
          <a:lstStyle/>
          <a:p>
            <a:pPr marL="285750" indent="-285750">
              <a:buFont typeface="Arial" panose="020B0604020202020204" pitchFamily="34" charset="0"/>
              <a:buChar char="•"/>
            </a:pPr>
            <a:r>
              <a:rPr lang="es-ES" sz="2400" dirty="0"/>
              <a:t>Selección de alternativa depende de condiciones propias de la zona del proyecto</a:t>
            </a:r>
          </a:p>
          <a:p>
            <a:pPr marL="285750" indent="-285750">
              <a:buFont typeface="Arial" panose="020B0604020202020204" pitchFamily="34" charset="0"/>
              <a:buChar char="•"/>
            </a:pPr>
            <a:r>
              <a:rPr lang="es-ES" sz="2400" dirty="0"/>
              <a:t>Sección transversal típica ancho de calzada de 4,6 m y ancho de cunetas de 0,7 m a lado y lado de la calzada para un ancho total de 6 m (variable según proyecto)</a:t>
            </a:r>
          </a:p>
          <a:p>
            <a:pPr marL="285750" indent="-285750">
              <a:buFont typeface="Arial" panose="020B0604020202020204" pitchFamily="34" charset="0"/>
              <a:buChar char="•"/>
            </a:pPr>
            <a:r>
              <a:rPr lang="es-ES" sz="2400" dirty="0"/>
              <a:t>Incluye costo de construcción de obras de drenaje (cunetas y alcantarillas)</a:t>
            </a:r>
          </a:p>
          <a:p>
            <a:pPr marL="285750" indent="-285750">
              <a:buFont typeface="Arial" panose="020B0604020202020204" pitchFamily="34" charset="0"/>
              <a:buChar char="•"/>
            </a:pPr>
            <a:r>
              <a:rPr lang="es-ES" sz="2400" dirty="0"/>
              <a:t>Incluye modelo de interventoría de obra</a:t>
            </a:r>
          </a:p>
          <a:p>
            <a:pPr marL="285750" indent="-285750">
              <a:buFont typeface="Arial" panose="020B0604020202020204" pitchFamily="34" charset="0"/>
              <a:buChar char="•"/>
            </a:pPr>
            <a:r>
              <a:rPr lang="es-ES" sz="2400" dirty="0"/>
              <a:t>Incluye precio de transportes de 1 km de material a botadero</a:t>
            </a:r>
          </a:p>
          <a:p>
            <a:pPr marL="285750" indent="-285750">
              <a:buFont typeface="Arial" panose="020B0604020202020204" pitchFamily="34" charset="0"/>
              <a:buChar char="•"/>
            </a:pPr>
            <a:r>
              <a:rPr lang="es-ES" sz="2400" dirty="0"/>
              <a:t>Precios de materiales, maquinaria y equipo, transporte de materiales, mano de obra y AIU se deberán adaptar a la región y al proyecto en particular.</a:t>
            </a:r>
          </a:p>
        </p:txBody>
      </p:sp>
      <p:graphicFrame>
        <p:nvGraphicFramePr>
          <p:cNvPr id="44" name="Tabla 43">
            <a:extLst>
              <a:ext uri="{FF2B5EF4-FFF2-40B4-BE49-F238E27FC236}">
                <a16:creationId xmlns:a16="http://schemas.microsoft.com/office/drawing/2014/main" xmlns="" id="{DE726AFE-B719-48C6-BA47-8A891DE6821E}"/>
              </a:ext>
            </a:extLst>
          </p:cNvPr>
          <p:cNvGraphicFramePr>
            <a:graphicFrameLocks noGrp="1"/>
          </p:cNvGraphicFramePr>
          <p:nvPr>
            <p:extLst>
              <p:ext uri="{D42A27DB-BD31-4B8C-83A1-F6EECF244321}">
                <p14:modId xmlns:p14="http://schemas.microsoft.com/office/powerpoint/2010/main" val="1040535145"/>
              </p:ext>
            </p:extLst>
          </p:nvPr>
        </p:nvGraphicFramePr>
        <p:xfrm>
          <a:off x="3541807" y="5073378"/>
          <a:ext cx="2405805" cy="851535"/>
        </p:xfrm>
        <a:graphic>
          <a:graphicData uri="http://schemas.openxmlformats.org/drawingml/2006/table">
            <a:tbl>
              <a:tblPr>
                <a:tableStyleId>{616DA210-FB5B-4158-B5E0-FEB733F419BA}</a:tableStyleId>
              </a:tblPr>
              <a:tblGrid>
                <a:gridCol w="1717675">
                  <a:extLst>
                    <a:ext uri="{9D8B030D-6E8A-4147-A177-3AD203B41FA5}">
                      <a16:colId xmlns:a16="http://schemas.microsoft.com/office/drawing/2014/main" xmlns="" val="506665114"/>
                    </a:ext>
                  </a:extLst>
                </a:gridCol>
                <a:gridCol w="688130">
                  <a:extLst>
                    <a:ext uri="{9D8B030D-6E8A-4147-A177-3AD203B41FA5}">
                      <a16:colId xmlns:a16="http://schemas.microsoft.com/office/drawing/2014/main" xmlns="" val="1511634061"/>
                    </a:ext>
                  </a:extLst>
                </a:gridCol>
              </a:tblGrid>
              <a:tr h="180983">
                <a:tc>
                  <a:txBody>
                    <a:bodyPr/>
                    <a:lstStyle/>
                    <a:p>
                      <a:pPr algn="l" fontAlgn="ctr"/>
                      <a:r>
                        <a:rPr lang="es-ES" sz="1800" u="none" strike="noStrike" dirty="0">
                          <a:solidFill>
                            <a:schemeClr val="bg1"/>
                          </a:solidFill>
                          <a:effectLst/>
                        </a:rPr>
                        <a:t>Administración</a:t>
                      </a:r>
                      <a:endParaRPr lang="es-E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r" fontAlgn="ctr"/>
                      <a:r>
                        <a:rPr lang="es-ES" sz="1800" u="none" strike="noStrike" dirty="0">
                          <a:effectLst/>
                        </a:rPr>
                        <a:t>18%</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564542017"/>
                  </a:ext>
                </a:extLst>
              </a:tr>
              <a:tr h="93107">
                <a:tc>
                  <a:txBody>
                    <a:bodyPr/>
                    <a:lstStyle/>
                    <a:p>
                      <a:pPr algn="l" fontAlgn="ctr"/>
                      <a:r>
                        <a:rPr lang="es-ES" sz="1800" u="none" strike="noStrike" dirty="0">
                          <a:solidFill>
                            <a:schemeClr val="bg1"/>
                          </a:solidFill>
                          <a:effectLst/>
                        </a:rPr>
                        <a:t>Imprevistos</a:t>
                      </a:r>
                      <a:endParaRPr lang="es-E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r" fontAlgn="ctr"/>
                      <a:r>
                        <a:rPr lang="es-ES" sz="1800" u="none" strike="noStrike" dirty="0">
                          <a:effectLst/>
                        </a:rPr>
                        <a:t>6%</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167968565"/>
                  </a:ext>
                </a:extLst>
              </a:tr>
              <a:tr h="94153">
                <a:tc>
                  <a:txBody>
                    <a:bodyPr/>
                    <a:lstStyle/>
                    <a:p>
                      <a:pPr algn="l" fontAlgn="ctr"/>
                      <a:r>
                        <a:rPr lang="es-ES" sz="1800" u="none" strike="noStrike" dirty="0">
                          <a:solidFill>
                            <a:schemeClr val="bg1"/>
                          </a:solidFill>
                          <a:effectLst/>
                        </a:rPr>
                        <a:t>Utilidad</a:t>
                      </a:r>
                      <a:endParaRPr lang="es-ES" sz="1800" b="1" i="0" u="none" strike="noStrike" dirty="0">
                        <a:solidFill>
                          <a:schemeClr val="bg1"/>
                        </a:solidFill>
                        <a:effectLst/>
                        <a:latin typeface="Calibri" panose="020F0502020204030204" pitchFamily="34" charset="0"/>
                      </a:endParaRPr>
                    </a:p>
                  </a:txBody>
                  <a:tcPr marL="9525" marR="9525" marT="9525" marB="0" anchor="ctr">
                    <a:solidFill>
                      <a:schemeClr val="accent1"/>
                    </a:solidFill>
                  </a:tcPr>
                </a:tc>
                <a:tc>
                  <a:txBody>
                    <a:bodyPr/>
                    <a:lstStyle/>
                    <a:p>
                      <a:pPr algn="r" fontAlgn="ctr"/>
                      <a:r>
                        <a:rPr lang="es-ES" sz="1800" u="none" strike="noStrike" dirty="0">
                          <a:effectLst/>
                        </a:rPr>
                        <a:t>6%</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001731066"/>
                  </a:ext>
                </a:extLst>
              </a:tr>
            </a:tbl>
          </a:graphicData>
        </a:graphic>
      </p:graphicFrame>
      <p:sp>
        <p:nvSpPr>
          <p:cNvPr id="45" name="CuadroTexto 44">
            <a:extLst>
              <a:ext uri="{FF2B5EF4-FFF2-40B4-BE49-F238E27FC236}">
                <a16:creationId xmlns:a16="http://schemas.microsoft.com/office/drawing/2014/main" xmlns="" id="{8A8BE3AE-5B52-4691-AF4F-95155D819607}"/>
              </a:ext>
            </a:extLst>
          </p:cNvPr>
          <p:cNvSpPr txBox="1"/>
          <p:nvPr/>
        </p:nvSpPr>
        <p:spPr>
          <a:xfrm>
            <a:off x="6244390" y="5268312"/>
            <a:ext cx="4376656" cy="461665"/>
          </a:xfrm>
          <a:prstGeom prst="rect">
            <a:avLst/>
          </a:prstGeom>
          <a:noFill/>
        </p:spPr>
        <p:txBody>
          <a:bodyPr wrap="square" rtlCol="0">
            <a:spAutoFit/>
          </a:bodyPr>
          <a:lstStyle/>
          <a:p>
            <a:r>
              <a:rPr lang="es-ES" sz="2400" dirty="0"/>
              <a:t>Estructura del AIU=30%</a:t>
            </a:r>
          </a:p>
        </p:txBody>
      </p:sp>
      <p:sp>
        <p:nvSpPr>
          <p:cNvPr id="6" name="Title 1">
            <a:extLst>
              <a:ext uri="{FF2B5EF4-FFF2-40B4-BE49-F238E27FC236}">
                <a16:creationId xmlns:a16="http://schemas.microsoft.com/office/drawing/2014/main" xmlns="" id="{FEEDC931-7416-4158-BEDC-9BF98291CF6F}"/>
              </a:ext>
            </a:extLst>
          </p:cNvPr>
          <p:cNvSpPr txBox="1">
            <a:spLocks/>
          </p:cNvSpPr>
          <p:nvPr/>
        </p:nvSpPr>
        <p:spPr>
          <a:xfrm>
            <a:off x="102716" y="118016"/>
            <a:ext cx="11613596" cy="7086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Consideraciones en el modelo de costos</a:t>
            </a:r>
          </a:p>
        </p:txBody>
      </p:sp>
    </p:spTree>
    <p:extLst>
      <p:ext uri="{BB962C8B-B14F-4D97-AF65-F5344CB8AC3E}">
        <p14:creationId xmlns:p14="http://schemas.microsoft.com/office/powerpoint/2010/main" val="21168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9DB3FD4F-399D-4A3D-B809-45EAE8A79455}"/>
              </a:ext>
            </a:extLst>
          </p:cNvPr>
          <p:cNvSpPr txBox="1">
            <a:spLocks/>
          </p:cNvSpPr>
          <p:nvPr/>
        </p:nvSpPr>
        <p:spPr>
          <a:xfrm>
            <a:off x="140816" y="269863"/>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a:p>
            <a:r>
              <a:rPr lang="es-CO" sz="2800" dirty="0">
                <a:solidFill>
                  <a:srgbClr val="6699FF"/>
                </a:solidFill>
              </a:rPr>
              <a:t>Niveles de Intervención considerando alternativas del proyecto tipo</a:t>
            </a:r>
          </a:p>
        </p:txBody>
      </p:sp>
      <p:graphicFrame>
        <p:nvGraphicFramePr>
          <p:cNvPr id="7" name="Tabla 6">
            <a:extLst>
              <a:ext uri="{FF2B5EF4-FFF2-40B4-BE49-F238E27FC236}">
                <a16:creationId xmlns:a16="http://schemas.microsoft.com/office/drawing/2014/main" xmlns="" id="{620F1CD7-9545-4FCF-884D-12CA95090667}"/>
              </a:ext>
            </a:extLst>
          </p:cNvPr>
          <p:cNvGraphicFramePr>
            <a:graphicFrameLocks noGrp="1"/>
          </p:cNvGraphicFramePr>
          <p:nvPr>
            <p:extLst>
              <p:ext uri="{D42A27DB-BD31-4B8C-83A1-F6EECF244321}">
                <p14:modId xmlns:p14="http://schemas.microsoft.com/office/powerpoint/2010/main" val="2079115587"/>
              </p:ext>
            </p:extLst>
          </p:nvPr>
        </p:nvGraphicFramePr>
        <p:xfrm>
          <a:off x="437588" y="1576389"/>
          <a:ext cx="11334750" cy="4186773"/>
        </p:xfrm>
        <a:graphic>
          <a:graphicData uri="http://schemas.openxmlformats.org/drawingml/2006/table">
            <a:tbl>
              <a:tblPr>
                <a:tableStyleId>{616DA210-FB5B-4158-B5E0-FEB733F419BA}</a:tableStyleId>
              </a:tblPr>
              <a:tblGrid>
                <a:gridCol w="2885946">
                  <a:extLst>
                    <a:ext uri="{9D8B030D-6E8A-4147-A177-3AD203B41FA5}">
                      <a16:colId xmlns:a16="http://schemas.microsoft.com/office/drawing/2014/main" xmlns="" val="1767308104"/>
                    </a:ext>
                  </a:extLst>
                </a:gridCol>
                <a:gridCol w="5139547">
                  <a:extLst>
                    <a:ext uri="{9D8B030D-6E8A-4147-A177-3AD203B41FA5}">
                      <a16:colId xmlns:a16="http://schemas.microsoft.com/office/drawing/2014/main" xmlns="" val="3643808360"/>
                    </a:ext>
                  </a:extLst>
                </a:gridCol>
                <a:gridCol w="3309257">
                  <a:extLst>
                    <a:ext uri="{9D8B030D-6E8A-4147-A177-3AD203B41FA5}">
                      <a16:colId xmlns:a16="http://schemas.microsoft.com/office/drawing/2014/main" xmlns="" val="2265030914"/>
                    </a:ext>
                  </a:extLst>
                </a:gridCol>
              </a:tblGrid>
              <a:tr h="304264">
                <a:tc>
                  <a:txBody>
                    <a:bodyPr/>
                    <a:lstStyle/>
                    <a:p>
                      <a:pPr algn="ctr" fontAlgn="b"/>
                      <a:r>
                        <a:rPr lang="es-ES" sz="2000" u="none" strike="noStrike" dirty="0">
                          <a:solidFill>
                            <a:schemeClr val="bg1"/>
                          </a:solidFill>
                          <a:effectLst/>
                        </a:rPr>
                        <a:t>Alternativa </a:t>
                      </a:r>
                      <a:endParaRPr lang="es-ES" sz="2000" b="0" i="0" u="none" strike="noStrike" dirty="0">
                        <a:solidFill>
                          <a:schemeClr val="bg1"/>
                        </a:solidFill>
                        <a:effectLst/>
                        <a:latin typeface="Calibri" panose="020F0502020204030204" pitchFamily="34" charset="0"/>
                      </a:endParaRPr>
                    </a:p>
                  </a:txBody>
                  <a:tcPr marL="9525" marR="9525" marT="9525" marB="0" anchor="b">
                    <a:solidFill>
                      <a:srgbClr val="C00000"/>
                    </a:solidFill>
                  </a:tcPr>
                </a:tc>
                <a:tc>
                  <a:txBody>
                    <a:bodyPr/>
                    <a:lstStyle/>
                    <a:p>
                      <a:pPr algn="ctr" fontAlgn="b"/>
                      <a:r>
                        <a:rPr lang="es-ES" sz="2000" u="none" strike="noStrike" dirty="0">
                          <a:solidFill>
                            <a:schemeClr val="bg1"/>
                          </a:solidFill>
                          <a:effectLst/>
                        </a:rPr>
                        <a:t>Descripción</a:t>
                      </a:r>
                      <a:endParaRPr lang="es-ES" sz="2000" b="0" i="0" u="none" strike="noStrike" dirty="0">
                        <a:solidFill>
                          <a:schemeClr val="bg1"/>
                        </a:solidFill>
                        <a:effectLst/>
                        <a:latin typeface="Calibri" panose="020F0502020204030204" pitchFamily="34" charset="0"/>
                      </a:endParaRPr>
                    </a:p>
                  </a:txBody>
                  <a:tcPr marL="9525" marR="9525" marT="9525" marB="0" anchor="b">
                    <a:solidFill>
                      <a:srgbClr val="C00000"/>
                    </a:solidFill>
                  </a:tcPr>
                </a:tc>
                <a:tc>
                  <a:txBody>
                    <a:bodyPr/>
                    <a:lstStyle/>
                    <a:p>
                      <a:pPr algn="ctr" fontAlgn="b"/>
                      <a:r>
                        <a:rPr lang="es-ES" sz="2000" u="none" strike="noStrike" dirty="0">
                          <a:solidFill>
                            <a:schemeClr val="bg1"/>
                          </a:solidFill>
                          <a:effectLst/>
                        </a:rPr>
                        <a:t>Precio por km</a:t>
                      </a:r>
                      <a:endParaRPr lang="es-ES" sz="2000" b="0" i="0" u="none" strike="noStrike" dirty="0">
                        <a:solidFill>
                          <a:schemeClr val="bg1"/>
                        </a:solidFill>
                        <a:effectLst/>
                        <a:latin typeface="Calibri" panose="020F0502020204030204" pitchFamily="34" charset="0"/>
                      </a:endParaRPr>
                    </a:p>
                  </a:txBody>
                  <a:tcPr marL="9525" marR="9525" marT="9525" marB="0" anchor="b">
                    <a:solidFill>
                      <a:srgbClr val="C00000"/>
                    </a:solidFill>
                  </a:tcPr>
                </a:tc>
                <a:extLst>
                  <a:ext uri="{0D108BD9-81ED-4DB2-BD59-A6C34878D82A}">
                    <a16:rowId xmlns:a16="http://schemas.microsoft.com/office/drawing/2014/main" xmlns="" val="360008317"/>
                  </a:ext>
                </a:extLst>
              </a:tr>
              <a:tr h="894351">
                <a:tc>
                  <a:txBody>
                    <a:bodyPr/>
                    <a:lstStyle/>
                    <a:p>
                      <a:pPr algn="l" fontAlgn="ctr"/>
                      <a:r>
                        <a:rPr lang="es-ES" sz="2000" b="1" u="none" strike="noStrike" dirty="0">
                          <a:effectLst/>
                        </a:rPr>
                        <a:t>Alternativa 7</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CO" sz="2000" b="1" u="none" strike="noStrike" dirty="0">
                          <a:effectLst/>
                        </a:rPr>
                        <a:t>Vía existente+Lechada Asfáltica con obras de drenaje básicas cunetas </a:t>
                      </a:r>
                      <a:r>
                        <a:rPr lang="es-CO" sz="2000" b="1" u="sng" strike="noStrike" dirty="0">
                          <a:effectLst/>
                        </a:rPr>
                        <a:t>sin concreto</a:t>
                      </a:r>
                      <a:endParaRPr lang="es-CO" sz="2000" b="1" i="0" u="sng"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2000" b="1" u="none" strike="noStrike" dirty="0">
                          <a:effectLst/>
                        </a:rPr>
                        <a:t> $        413.360.000 </a:t>
                      </a:r>
                      <a:endParaRPr lang="es-ES" sz="2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3126599561"/>
                  </a:ext>
                </a:extLst>
              </a:tr>
              <a:tr h="894351">
                <a:tc>
                  <a:txBody>
                    <a:bodyPr/>
                    <a:lstStyle/>
                    <a:p>
                      <a:pPr algn="l" fontAlgn="ctr"/>
                      <a:r>
                        <a:rPr lang="es-ES" sz="2000" u="none" strike="noStrike">
                          <a:effectLst/>
                        </a:rPr>
                        <a:t>Alternativa 7</a:t>
                      </a:r>
                      <a:endParaRPr lang="es-ES" sz="2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2000" u="none" strike="noStrike" dirty="0">
                          <a:effectLst/>
                        </a:rPr>
                        <a:t>Vía existente+Lechada Asfáltica con obras de drenaje básicas cunetas con concreto</a:t>
                      </a:r>
                      <a:endParaRPr lang="es-CO"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2000" u="none" strike="noStrike" dirty="0">
                          <a:effectLst/>
                        </a:rPr>
                        <a:t> </a:t>
                      </a:r>
                      <a:r>
                        <a:rPr lang="es-ES" sz="2000" u="none" strike="noStrike">
                          <a:effectLst/>
                        </a:rPr>
                        <a:t>$        545.301.000 </a:t>
                      </a:r>
                      <a:endParaRPr lang="es-E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1634186626"/>
                  </a:ext>
                </a:extLst>
              </a:tr>
              <a:tr h="894351">
                <a:tc>
                  <a:txBody>
                    <a:bodyPr/>
                    <a:lstStyle/>
                    <a:p>
                      <a:pPr algn="l" fontAlgn="ctr"/>
                      <a:r>
                        <a:rPr lang="es-ES" sz="2000" u="none" strike="noStrike">
                          <a:effectLst/>
                        </a:rPr>
                        <a:t>Alternativa 8</a:t>
                      </a:r>
                      <a:endParaRPr lang="es-ES" sz="2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2000" u="none" strike="noStrike" dirty="0">
                          <a:effectLst/>
                        </a:rPr>
                        <a:t>Vía existente + Tratamiento Superficial Doble con obras de drenaje básicas cunetas con concreto</a:t>
                      </a:r>
                      <a:endParaRPr lang="es-CO"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2000" u="none" strike="noStrike" dirty="0">
                          <a:effectLst/>
                        </a:rPr>
                        <a:t> </a:t>
                      </a:r>
                      <a:r>
                        <a:rPr lang="es-ES" sz="2000" u="none" strike="noStrike">
                          <a:effectLst/>
                        </a:rPr>
                        <a:t>$        588.646.000 </a:t>
                      </a:r>
                      <a:endParaRPr lang="es-E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390198299"/>
                  </a:ext>
                </a:extLst>
              </a:tr>
              <a:tr h="1189395">
                <a:tc>
                  <a:txBody>
                    <a:bodyPr/>
                    <a:lstStyle/>
                    <a:p>
                      <a:pPr algn="l" fontAlgn="ctr"/>
                      <a:r>
                        <a:rPr lang="es-ES" sz="2000" u="none" strike="noStrike">
                          <a:effectLst/>
                        </a:rPr>
                        <a:t>Alternativa 4</a:t>
                      </a:r>
                      <a:endParaRPr lang="es-ES" sz="2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CO" sz="2000" u="none" strike="noStrike" dirty="0">
                          <a:effectLst/>
                        </a:rPr>
                        <a:t>Base estabilizada con emulsión asfáltica + Tratamiento superficial doble con obras de drenaje básicas cunetas con concreto</a:t>
                      </a:r>
                      <a:endParaRPr lang="es-CO" sz="2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2000" u="none" strike="noStrike" dirty="0">
                          <a:effectLst/>
                        </a:rPr>
                        <a:t> $        697.806.000 </a:t>
                      </a:r>
                      <a:endParaRPr lang="es-ES" sz="2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xmlns="" val="2561892092"/>
                  </a:ext>
                </a:extLst>
              </a:tr>
            </a:tbl>
          </a:graphicData>
        </a:graphic>
      </p:graphicFrame>
    </p:spTree>
    <p:extLst>
      <p:ext uri="{BB962C8B-B14F-4D97-AF65-F5344CB8AC3E}">
        <p14:creationId xmlns:p14="http://schemas.microsoft.com/office/powerpoint/2010/main" val="753540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33E8B90-9B46-41FB-BCE6-5CFE2FEF5694}"/>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pic>
        <p:nvPicPr>
          <p:cNvPr id="5" name="Imagen 4">
            <a:extLst>
              <a:ext uri="{FF2B5EF4-FFF2-40B4-BE49-F238E27FC236}">
                <a16:creationId xmlns:a16="http://schemas.microsoft.com/office/drawing/2014/main" xmlns="" id="{618EDE89-1D02-4BF5-8F3E-F7FF9832ECD8}"/>
              </a:ext>
            </a:extLst>
          </p:cNvPr>
          <p:cNvPicPr>
            <a:picLocks noChangeAspect="1"/>
          </p:cNvPicPr>
          <p:nvPr/>
        </p:nvPicPr>
        <p:blipFill>
          <a:blip r:embed="rId3"/>
          <a:stretch>
            <a:fillRect/>
          </a:stretch>
        </p:blipFill>
        <p:spPr>
          <a:xfrm>
            <a:off x="140816" y="476250"/>
            <a:ext cx="6259330" cy="5673858"/>
          </a:xfrm>
          <a:prstGeom prst="rect">
            <a:avLst/>
          </a:prstGeom>
        </p:spPr>
      </p:pic>
      <p:sp>
        <p:nvSpPr>
          <p:cNvPr id="8" name="CuadroTexto 7">
            <a:extLst>
              <a:ext uri="{FF2B5EF4-FFF2-40B4-BE49-F238E27FC236}">
                <a16:creationId xmlns:a16="http://schemas.microsoft.com/office/drawing/2014/main" xmlns="" id="{0852B5AC-B02C-49FA-9C32-487EEF657C81}"/>
              </a:ext>
            </a:extLst>
          </p:cNvPr>
          <p:cNvSpPr txBox="1"/>
          <p:nvPr/>
        </p:nvSpPr>
        <p:spPr>
          <a:xfrm>
            <a:off x="6400146" y="582447"/>
            <a:ext cx="5525154" cy="646331"/>
          </a:xfrm>
          <a:prstGeom prst="rect">
            <a:avLst/>
          </a:prstGeom>
          <a:noFill/>
        </p:spPr>
        <p:txBody>
          <a:bodyPr wrap="square" rtlCol="0">
            <a:spAutoFit/>
          </a:bodyPr>
          <a:lstStyle/>
          <a:p>
            <a:r>
              <a:rPr lang="es-ES" dirty="0"/>
              <a:t>Comparación a tres niveles de intervención en las mismas condiciones por km:</a:t>
            </a:r>
          </a:p>
        </p:txBody>
      </p:sp>
      <p:sp>
        <p:nvSpPr>
          <p:cNvPr id="9" name="CuadroTexto 8">
            <a:extLst>
              <a:ext uri="{FF2B5EF4-FFF2-40B4-BE49-F238E27FC236}">
                <a16:creationId xmlns:a16="http://schemas.microsoft.com/office/drawing/2014/main" xmlns="" id="{621B92A3-B93C-4EDD-A429-ACBE9FF58AA3}"/>
              </a:ext>
            </a:extLst>
          </p:cNvPr>
          <p:cNvSpPr txBox="1"/>
          <p:nvPr/>
        </p:nvSpPr>
        <p:spPr>
          <a:xfrm>
            <a:off x="6400146" y="1306526"/>
            <a:ext cx="5651038" cy="369332"/>
          </a:xfrm>
          <a:prstGeom prst="rect">
            <a:avLst/>
          </a:prstGeom>
          <a:noFill/>
        </p:spPr>
        <p:txBody>
          <a:bodyPr wrap="square" rtlCol="0">
            <a:spAutoFit/>
          </a:bodyPr>
          <a:lstStyle/>
          <a:p>
            <a:r>
              <a:rPr lang="es-ES" b="1" dirty="0"/>
              <a:t>Mejoramiento Proyecto Tipo  $413.360.000  </a:t>
            </a:r>
          </a:p>
        </p:txBody>
      </p:sp>
      <p:sp>
        <p:nvSpPr>
          <p:cNvPr id="10" name="Rectángulo 9">
            <a:extLst>
              <a:ext uri="{FF2B5EF4-FFF2-40B4-BE49-F238E27FC236}">
                <a16:creationId xmlns:a16="http://schemas.microsoft.com/office/drawing/2014/main" xmlns="" id="{79927E3F-B48A-4066-A54C-7AFAA468D96E}"/>
              </a:ext>
            </a:extLst>
          </p:cNvPr>
          <p:cNvSpPr/>
          <p:nvPr/>
        </p:nvSpPr>
        <p:spPr>
          <a:xfrm>
            <a:off x="6437014" y="3269524"/>
            <a:ext cx="4839786" cy="369332"/>
          </a:xfrm>
          <a:prstGeom prst="rect">
            <a:avLst/>
          </a:prstGeom>
        </p:spPr>
        <p:txBody>
          <a:bodyPr wrap="none">
            <a:spAutoFit/>
          </a:bodyPr>
          <a:lstStyle/>
          <a:p>
            <a:r>
              <a:rPr lang="es-ES" b="1" dirty="0"/>
              <a:t>Mejoramiento Placa Huella  </a:t>
            </a:r>
            <a:r>
              <a:rPr lang="es-ES" b="1"/>
              <a:t>$901.296.000 </a:t>
            </a:r>
            <a:endParaRPr lang="es-ES" b="1" dirty="0"/>
          </a:p>
        </p:txBody>
      </p:sp>
      <p:sp>
        <p:nvSpPr>
          <p:cNvPr id="11" name="Rectángulo 10">
            <a:extLst>
              <a:ext uri="{FF2B5EF4-FFF2-40B4-BE49-F238E27FC236}">
                <a16:creationId xmlns:a16="http://schemas.microsoft.com/office/drawing/2014/main" xmlns="" id="{11843535-1476-4E5E-B31F-ED7181128F09}"/>
              </a:ext>
            </a:extLst>
          </p:cNvPr>
          <p:cNvSpPr/>
          <p:nvPr/>
        </p:nvSpPr>
        <p:spPr>
          <a:xfrm>
            <a:off x="6437014" y="2332755"/>
            <a:ext cx="4868640" cy="646331"/>
          </a:xfrm>
          <a:prstGeom prst="rect">
            <a:avLst/>
          </a:prstGeom>
        </p:spPr>
        <p:txBody>
          <a:bodyPr wrap="none">
            <a:spAutoFit/>
          </a:bodyPr>
          <a:lstStyle/>
          <a:p>
            <a:r>
              <a:rPr lang="es-ES" b="1"/>
              <a:t>Mejoramiento pav. </a:t>
            </a:r>
            <a:r>
              <a:rPr lang="es-ES" b="1" dirty="0"/>
              <a:t>flexible </a:t>
            </a:r>
            <a:r>
              <a:rPr lang="es-ES" b="1"/>
              <a:t>$1.506.383.000</a:t>
            </a:r>
            <a:endParaRPr lang="es-ES" b="1" dirty="0"/>
          </a:p>
          <a:p>
            <a:endParaRPr lang="es-ES" b="1" dirty="0"/>
          </a:p>
        </p:txBody>
      </p:sp>
      <p:grpSp>
        <p:nvGrpSpPr>
          <p:cNvPr id="12" name="Group 11">
            <a:extLst>
              <a:ext uri="{FF2B5EF4-FFF2-40B4-BE49-F238E27FC236}">
                <a16:creationId xmlns:a16="http://schemas.microsoft.com/office/drawing/2014/main" xmlns="" id="{6C335B01-91F6-47B5-A03E-BF162C1E336F}"/>
              </a:ext>
            </a:extLst>
          </p:cNvPr>
          <p:cNvGrpSpPr/>
          <p:nvPr/>
        </p:nvGrpSpPr>
        <p:grpSpPr>
          <a:xfrm>
            <a:off x="6277790" y="4300658"/>
            <a:ext cx="5598980" cy="937673"/>
            <a:chOff x="390049" y="4341789"/>
            <a:chExt cx="4900407" cy="700473"/>
          </a:xfrm>
        </p:grpSpPr>
        <p:sp>
          <p:nvSpPr>
            <p:cNvPr id="13" name="Rectangle: Top Corners Rounded 12">
              <a:extLst>
                <a:ext uri="{FF2B5EF4-FFF2-40B4-BE49-F238E27FC236}">
                  <a16:creationId xmlns:a16="http://schemas.microsoft.com/office/drawing/2014/main" xmlns="" id="{53AAD5BE-ABE6-4219-9CA1-CC13ADFCDC1C}"/>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tradicional con pavimento flexible</a:t>
              </a:r>
            </a:p>
          </p:txBody>
        </p:sp>
        <p:sp>
          <p:nvSpPr>
            <p:cNvPr id="14" name="Rectangle: Top Corners Rounded 13">
              <a:extLst>
                <a:ext uri="{FF2B5EF4-FFF2-40B4-BE49-F238E27FC236}">
                  <a16:creationId xmlns:a16="http://schemas.microsoft.com/office/drawing/2014/main" xmlns="" id="{ED16AEB7-2ABA-44DF-96FF-08902ABB53A7}"/>
                </a:ext>
              </a:extLst>
            </p:cNvPr>
            <p:cNvSpPr/>
            <p:nvPr/>
          </p:nvSpPr>
          <p:spPr>
            <a:xfrm rot="16200000">
              <a:off x="3900672" y="3652478"/>
              <a:ext cx="700473" cy="2079095"/>
            </a:xfrm>
            <a:prstGeom prst="round2SameRect">
              <a:avLst>
                <a:gd name="adj1" fmla="val 0"/>
                <a:gd name="adj2" fmla="val 1723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a:t>
              </a:r>
              <a:r>
                <a:rPr lang="es-CO" sz="2000" b="1"/>
                <a:t>$1.093.023.000 </a:t>
              </a:r>
              <a:endParaRPr lang="es-CO" sz="2000" b="1" dirty="0"/>
            </a:p>
          </p:txBody>
        </p:sp>
      </p:grpSp>
      <p:grpSp>
        <p:nvGrpSpPr>
          <p:cNvPr id="15" name="Group 11">
            <a:extLst>
              <a:ext uri="{FF2B5EF4-FFF2-40B4-BE49-F238E27FC236}">
                <a16:creationId xmlns:a16="http://schemas.microsoft.com/office/drawing/2014/main" xmlns="" id="{5DA0766F-3F5D-4879-A158-E95F7174978F}"/>
              </a:ext>
            </a:extLst>
          </p:cNvPr>
          <p:cNvGrpSpPr/>
          <p:nvPr/>
        </p:nvGrpSpPr>
        <p:grpSpPr>
          <a:xfrm>
            <a:off x="6292303" y="5274924"/>
            <a:ext cx="5598980" cy="937673"/>
            <a:chOff x="390049" y="4341789"/>
            <a:chExt cx="4900407" cy="700473"/>
          </a:xfrm>
        </p:grpSpPr>
        <p:sp>
          <p:nvSpPr>
            <p:cNvPr id="16" name="Rectangle: Top Corners Rounded 12">
              <a:extLst>
                <a:ext uri="{FF2B5EF4-FFF2-40B4-BE49-F238E27FC236}">
                  <a16:creationId xmlns:a16="http://schemas.microsoft.com/office/drawing/2014/main" xmlns="" id="{D192F46C-54C4-404C-B37C-E8DD0769755A}"/>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proyecto tipo placa-huella</a:t>
              </a:r>
            </a:p>
          </p:txBody>
        </p:sp>
        <p:sp>
          <p:nvSpPr>
            <p:cNvPr id="17" name="Rectangle: Top Corners Rounded 13">
              <a:extLst>
                <a:ext uri="{FF2B5EF4-FFF2-40B4-BE49-F238E27FC236}">
                  <a16:creationId xmlns:a16="http://schemas.microsoft.com/office/drawing/2014/main" xmlns="" id="{091E1443-80F7-4F25-81E5-31B950E30B0C}"/>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$487.936.000 </a:t>
              </a:r>
            </a:p>
          </p:txBody>
        </p:sp>
      </p:grpSp>
      <p:sp>
        <p:nvSpPr>
          <p:cNvPr id="18" name="CuadroTexto 17">
            <a:extLst>
              <a:ext uri="{FF2B5EF4-FFF2-40B4-BE49-F238E27FC236}">
                <a16:creationId xmlns:a16="http://schemas.microsoft.com/office/drawing/2014/main" xmlns="" id="{5F9184CE-5380-4A5E-9153-83FB30A15906}"/>
              </a:ext>
            </a:extLst>
          </p:cNvPr>
          <p:cNvSpPr txBox="1"/>
          <p:nvPr/>
        </p:nvSpPr>
        <p:spPr>
          <a:xfrm>
            <a:off x="7076748" y="3761244"/>
            <a:ext cx="4677664" cy="461665"/>
          </a:xfrm>
          <a:prstGeom prst="rect">
            <a:avLst/>
          </a:prstGeom>
          <a:noFill/>
        </p:spPr>
        <p:txBody>
          <a:bodyPr wrap="square" rtlCol="0">
            <a:spAutoFit/>
          </a:bodyPr>
          <a:lstStyle/>
          <a:p>
            <a:r>
              <a:rPr lang="es-ES" sz="2400" dirty="0"/>
              <a:t>Ahorro en la inversión</a:t>
            </a:r>
          </a:p>
        </p:txBody>
      </p:sp>
      <p:sp>
        <p:nvSpPr>
          <p:cNvPr id="19" name="CuadroTexto 18">
            <a:extLst>
              <a:ext uri="{FF2B5EF4-FFF2-40B4-BE49-F238E27FC236}">
                <a16:creationId xmlns:a16="http://schemas.microsoft.com/office/drawing/2014/main" xmlns="" id="{5EBE3A33-C9A9-4F62-BFBD-5AC80A4D0423}"/>
              </a:ext>
            </a:extLst>
          </p:cNvPr>
          <p:cNvSpPr txBox="1"/>
          <p:nvPr/>
        </p:nvSpPr>
        <p:spPr>
          <a:xfrm>
            <a:off x="6400146" y="1628824"/>
            <a:ext cx="5791854" cy="646331"/>
          </a:xfrm>
          <a:prstGeom prst="rect">
            <a:avLst/>
          </a:prstGeom>
          <a:noFill/>
        </p:spPr>
        <p:txBody>
          <a:bodyPr wrap="square" rtlCol="0">
            <a:spAutoFit/>
          </a:bodyPr>
          <a:lstStyle/>
          <a:p>
            <a:r>
              <a:rPr lang="es-CO" dirty="0"/>
              <a:t>Vía existente+Lechada Asfáltica con obras de drenaje básicas cunetas sin concreto</a:t>
            </a:r>
          </a:p>
        </p:txBody>
      </p:sp>
    </p:spTree>
    <p:extLst>
      <p:ext uri="{BB962C8B-B14F-4D97-AF65-F5344CB8AC3E}">
        <p14:creationId xmlns:p14="http://schemas.microsoft.com/office/powerpoint/2010/main" val="4140570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482945DF-65ED-4201-AF9F-E116F7A40784}"/>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pic>
        <p:nvPicPr>
          <p:cNvPr id="21" name="Imagen 20">
            <a:extLst>
              <a:ext uri="{FF2B5EF4-FFF2-40B4-BE49-F238E27FC236}">
                <a16:creationId xmlns:a16="http://schemas.microsoft.com/office/drawing/2014/main" xmlns="" id="{2E3E92A6-A667-4BDC-A6A6-59227D49773A}"/>
              </a:ext>
            </a:extLst>
          </p:cNvPr>
          <p:cNvPicPr>
            <a:picLocks noChangeAspect="1"/>
          </p:cNvPicPr>
          <p:nvPr/>
        </p:nvPicPr>
        <p:blipFill>
          <a:blip r:embed="rId2"/>
          <a:stretch>
            <a:fillRect/>
          </a:stretch>
        </p:blipFill>
        <p:spPr>
          <a:xfrm>
            <a:off x="140816" y="476250"/>
            <a:ext cx="6259330" cy="5673858"/>
          </a:xfrm>
          <a:prstGeom prst="rect">
            <a:avLst/>
          </a:prstGeom>
        </p:spPr>
      </p:pic>
      <p:sp>
        <p:nvSpPr>
          <p:cNvPr id="22" name="CuadroTexto 21">
            <a:extLst>
              <a:ext uri="{FF2B5EF4-FFF2-40B4-BE49-F238E27FC236}">
                <a16:creationId xmlns:a16="http://schemas.microsoft.com/office/drawing/2014/main" xmlns="" id="{27DEC78D-28F3-48C7-B825-659661736FB0}"/>
              </a:ext>
            </a:extLst>
          </p:cNvPr>
          <p:cNvSpPr txBox="1"/>
          <p:nvPr/>
        </p:nvSpPr>
        <p:spPr>
          <a:xfrm>
            <a:off x="6400146" y="582447"/>
            <a:ext cx="5525154" cy="646331"/>
          </a:xfrm>
          <a:prstGeom prst="rect">
            <a:avLst/>
          </a:prstGeom>
          <a:noFill/>
        </p:spPr>
        <p:txBody>
          <a:bodyPr wrap="square" rtlCol="0">
            <a:spAutoFit/>
          </a:bodyPr>
          <a:lstStyle/>
          <a:p>
            <a:r>
              <a:rPr lang="es-ES" dirty="0"/>
              <a:t>Comparación a tres niveles de intervención en las mismas condiciones por km:</a:t>
            </a:r>
          </a:p>
        </p:txBody>
      </p:sp>
      <p:sp>
        <p:nvSpPr>
          <p:cNvPr id="23" name="CuadroTexto 22">
            <a:extLst>
              <a:ext uri="{FF2B5EF4-FFF2-40B4-BE49-F238E27FC236}">
                <a16:creationId xmlns:a16="http://schemas.microsoft.com/office/drawing/2014/main" xmlns="" id="{22D27C3D-3302-4057-8451-76B9A5DEE2A7}"/>
              </a:ext>
            </a:extLst>
          </p:cNvPr>
          <p:cNvSpPr txBox="1"/>
          <p:nvPr/>
        </p:nvSpPr>
        <p:spPr>
          <a:xfrm>
            <a:off x="6400145" y="1306526"/>
            <a:ext cx="6259329" cy="369332"/>
          </a:xfrm>
          <a:prstGeom prst="rect">
            <a:avLst/>
          </a:prstGeom>
          <a:noFill/>
        </p:spPr>
        <p:txBody>
          <a:bodyPr wrap="square" rtlCol="0">
            <a:spAutoFit/>
          </a:bodyPr>
          <a:lstStyle/>
          <a:p>
            <a:r>
              <a:rPr lang="es-ES" b="1" dirty="0"/>
              <a:t>Mejoramiento Proyecto Tipo </a:t>
            </a:r>
            <a:r>
              <a:rPr lang="es-ES" b="1"/>
              <a:t>$545.301.000</a:t>
            </a:r>
            <a:endParaRPr lang="es-ES" dirty="0"/>
          </a:p>
        </p:txBody>
      </p:sp>
      <p:sp>
        <p:nvSpPr>
          <p:cNvPr id="24" name="Rectángulo 23">
            <a:extLst>
              <a:ext uri="{FF2B5EF4-FFF2-40B4-BE49-F238E27FC236}">
                <a16:creationId xmlns:a16="http://schemas.microsoft.com/office/drawing/2014/main" xmlns="" id="{B6A90BEE-2479-4152-818D-129E28CE9356}"/>
              </a:ext>
            </a:extLst>
          </p:cNvPr>
          <p:cNvSpPr/>
          <p:nvPr/>
        </p:nvSpPr>
        <p:spPr>
          <a:xfrm>
            <a:off x="6437014" y="3269524"/>
            <a:ext cx="4775666" cy="369332"/>
          </a:xfrm>
          <a:prstGeom prst="rect">
            <a:avLst/>
          </a:prstGeom>
        </p:spPr>
        <p:txBody>
          <a:bodyPr wrap="none">
            <a:spAutoFit/>
          </a:bodyPr>
          <a:lstStyle/>
          <a:p>
            <a:r>
              <a:rPr lang="es-ES" b="1" dirty="0"/>
              <a:t>Mejoramiento Placa Huella $901.296.000 </a:t>
            </a:r>
          </a:p>
        </p:txBody>
      </p:sp>
      <p:sp>
        <p:nvSpPr>
          <p:cNvPr id="25" name="Rectángulo 24">
            <a:extLst>
              <a:ext uri="{FF2B5EF4-FFF2-40B4-BE49-F238E27FC236}">
                <a16:creationId xmlns:a16="http://schemas.microsoft.com/office/drawing/2014/main" xmlns="" id="{B0BFDB9C-CD55-4912-90B9-C070137E8669}"/>
              </a:ext>
            </a:extLst>
          </p:cNvPr>
          <p:cNvSpPr/>
          <p:nvPr/>
        </p:nvSpPr>
        <p:spPr>
          <a:xfrm>
            <a:off x="6437014" y="2332755"/>
            <a:ext cx="4868640" cy="646331"/>
          </a:xfrm>
          <a:prstGeom prst="rect">
            <a:avLst/>
          </a:prstGeom>
        </p:spPr>
        <p:txBody>
          <a:bodyPr wrap="none">
            <a:spAutoFit/>
          </a:bodyPr>
          <a:lstStyle/>
          <a:p>
            <a:r>
              <a:rPr lang="es-ES" b="1"/>
              <a:t>Mejoramiento pav. </a:t>
            </a:r>
            <a:r>
              <a:rPr lang="es-ES" b="1" dirty="0"/>
              <a:t>flexible </a:t>
            </a:r>
            <a:r>
              <a:rPr lang="es-ES" b="1"/>
              <a:t>$1.506.383.000</a:t>
            </a:r>
            <a:endParaRPr lang="es-ES" b="1" dirty="0"/>
          </a:p>
          <a:p>
            <a:endParaRPr lang="es-ES" b="1" dirty="0"/>
          </a:p>
        </p:txBody>
      </p:sp>
      <p:grpSp>
        <p:nvGrpSpPr>
          <p:cNvPr id="26" name="Group 11">
            <a:extLst>
              <a:ext uri="{FF2B5EF4-FFF2-40B4-BE49-F238E27FC236}">
                <a16:creationId xmlns:a16="http://schemas.microsoft.com/office/drawing/2014/main" xmlns="" id="{737EF0C5-C4EB-4FF7-B53D-6E470F75286B}"/>
              </a:ext>
            </a:extLst>
          </p:cNvPr>
          <p:cNvGrpSpPr/>
          <p:nvPr/>
        </p:nvGrpSpPr>
        <p:grpSpPr>
          <a:xfrm>
            <a:off x="6277790" y="4300658"/>
            <a:ext cx="5598980" cy="937673"/>
            <a:chOff x="390049" y="4341789"/>
            <a:chExt cx="4900407" cy="700473"/>
          </a:xfrm>
        </p:grpSpPr>
        <p:sp>
          <p:nvSpPr>
            <p:cNvPr id="27" name="Rectangle: Top Corners Rounded 12">
              <a:extLst>
                <a:ext uri="{FF2B5EF4-FFF2-40B4-BE49-F238E27FC236}">
                  <a16:creationId xmlns:a16="http://schemas.microsoft.com/office/drawing/2014/main" xmlns="" id="{C71388C0-21A7-4A34-A234-AC705B6FEB8E}"/>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tradicional con pavimento flexible</a:t>
              </a:r>
            </a:p>
          </p:txBody>
        </p:sp>
        <p:sp>
          <p:nvSpPr>
            <p:cNvPr id="28" name="Rectangle: Top Corners Rounded 13">
              <a:extLst>
                <a:ext uri="{FF2B5EF4-FFF2-40B4-BE49-F238E27FC236}">
                  <a16:creationId xmlns:a16="http://schemas.microsoft.com/office/drawing/2014/main" xmlns="" id="{C0FF97F2-412B-4F63-BCC6-FF05BE50D81C}"/>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$961.082.000 </a:t>
              </a:r>
            </a:p>
          </p:txBody>
        </p:sp>
      </p:grpSp>
      <p:grpSp>
        <p:nvGrpSpPr>
          <p:cNvPr id="29" name="Group 11">
            <a:extLst>
              <a:ext uri="{FF2B5EF4-FFF2-40B4-BE49-F238E27FC236}">
                <a16:creationId xmlns:a16="http://schemas.microsoft.com/office/drawing/2014/main" xmlns="" id="{F21D824A-E768-4E26-9F54-9C3C10F94A15}"/>
              </a:ext>
            </a:extLst>
          </p:cNvPr>
          <p:cNvGrpSpPr/>
          <p:nvPr/>
        </p:nvGrpSpPr>
        <p:grpSpPr>
          <a:xfrm>
            <a:off x="6277789" y="5434578"/>
            <a:ext cx="5598980" cy="937673"/>
            <a:chOff x="390049" y="4341789"/>
            <a:chExt cx="4900407" cy="700473"/>
          </a:xfrm>
        </p:grpSpPr>
        <p:sp>
          <p:nvSpPr>
            <p:cNvPr id="30" name="Rectangle: Top Corners Rounded 12">
              <a:extLst>
                <a:ext uri="{FF2B5EF4-FFF2-40B4-BE49-F238E27FC236}">
                  <a16:creationId xmlns:a16="http://schemas.microsoft.com/office/drawing/2014/main" xmlns="" id="{93F04532-D838-44FC-9D18-2D87B3BF7633}"/>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proyecto tipo placa-huella</a:t>
              </a:r>
            </a:p>
          </p:txBody>
        </p:sp>
        <p:sp>
          <p:nvSpPr>
            <p:cNvPr id="31" name="Rectangle: Top Corners Rounded 13">
              <a:extLst>
                <a:ext uri="{FF2B5EF4-FFF2-40B4-BE49-F238E27FC236}">
                  <a16:creationId xmlns:a16="http://schemas.microsoft.com/office/drawing/2014/main" xmlns="" id="{5437259E-0B01-4FA2-B8D9-87F0C1077157}"/>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a:t>
              </a:r>
              <a:r>
                <a:rPr lang="es-CO" sz="2000" b="1"/>
                <a:t>$355.995.000 </a:t>
              </a:r>
              <a:endParaRPr lang="es-CO" sz="2000" b="1" dirty="0"/>
            </a:p>
          </p:txBody>
        </p:sp>
      </p:grpSp>
      <p:sp>
        <p:nvSpPr>
          <p:cNvPr id="32" name="CuadroTexto 31">
            <a:extLst>
              <a:ext uri="{FF2B5EF4-FFF2-40B4-BE49-F238E27FC236}">
                <a16:creationId xmlns:a16="http://schemas.microsoft.com/office/drawing/2014/main" xmlns="" id="{73A0AC39-4F3C-4487-AAD4-C0023E9057D5}"/>
              </a:ext>
            </a:extLst>
          </p:cNvPr>
          <p:cNvSpPr txBox="1"/>
          <p:nvPr/>
        </p:nvSpPr>
        <p:spPr>
          <a:xfrm>
            <a:off x="7076748" y="3761244"/>
            <a:ext cx="4677664" cy="461665"/>
          </a:xfrm>
          <a:prstGeom prst="rect">
            <a:avLst/>
          </a:prstGeom>
          <a:noFill/>
        </p:spPr>
        <p:txBody>
          <a:bodyPr wrap="square" rtlCol="0">
            <a:spAutoFit/>
          </a:bodyPr>
          <a:lstStyle/>
          <a:p>
            <a:r>
              <a:rPr lang="es-ES" sz="2400" dirty="0"/>
              <a:t>Ahorro en implementación</a:t>
            </a:r>
          </a:p>
        </p:txBody>
      </p:sp>
      <p:sp>
        <p:nvSpPr>
          <p:cNvPr id="33" name="Rectángulo 32">
            <a:extLst>
              <a:ext uri="{FF2B5EF4-FFF2-40B4-BE49-F238E27FC236}">
                <a16:creationId xmlns:a16="http://schemas.microsoft.com/office/drawing/2014/main" xmlns="" id="{5380C3EC-4475-4F8D-9FA8-84F715971C9B}"/>
              </a:ext>
            </a:extLst>
          </p:cNvPr>
          <p:cNvSpPr/>
          <p:nvPr/>
        </p:nvSpPr>
        <p:spPr>
          <a:xfrm>
            <a:off x="6400146" y="1596451"/>
            <a:ext cx="5304611" cy="646331"/>
          </a:xfrm>
          <a:prstGeom prst="rect">
            <a:avLst/>
          </a:prstGeom>
        </p:spPr>
        <p:txBody>
          <a:bodyPr wrap="square">
            <a:spAutoFit/>
          </a:bodyPr>
          <a:lstStyle/>
          <a:p>
            <a:pPr fontAlgn="ctr"/>
            <a:r>
              <a:rPr lang="es-CO" dirty="0"/>
              <a:t>Vía existente+Lechada Asfáltica con obras de drenaje básicas cunetas con concreto</a:t>
            </a:r>
            <a:endParaRPr lang="es-CO"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83154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835DF6BE-64A7-483D-A300-DD357252830B}"/>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pic>
        <p:nvPicPr>
          <p:cNvPr id="17" name="Imagen 16">
            <a:extLst>
              <a:ext uri="{FF2B5EF4-FFF2-40B4-BE49-F238E27FC236}">
                <a16:creationId xmlns:a16="http://schemas.microsoft.com/office/drawing/2014/main" xmlns="" id="{39721DE0-FEEB-4A14-8EEF-47048C7AB3A7}"/>
              </a:ext>
            </a:extLst>
          </p:cNvPr>
          <p:cNvPicPr>
            <a:picLocks noChangeAspect="1"/>
          </p:cNvPicPr>
          <p:nvPr/>
        </p:nvPicPr>
        <p:blipFill>
          <a:blip r:embed="rId2"/>
          <a:stretch>
            <a:fillRect/>
          </a:stretch>
        </p:blipFill>
        <p:spPr>
          <a:xfrm>
            <a:off x="140816" y="476250"/>
            <a:ext cx="6259330" cy="5673858"/>
          </a:xfrm>
          <a:prstGeom prst="rect">
            <a:avLst/>
          </a:prstGeom>
        </p:spPr>
      </p:pic>
      <p:sp>
        <p:nvSpPr>
          <p:cNvPr id="18" name="CuadroTexto 17">
            <a:extLst>
              <a:ext uri="{FF2B5EF4-FFF2-40B4-BE49-F238E27FC236}">
                <a16:creationId xmlns:a16="http://schemas.microsoft.com/office/drawing/2014/main" xmlns="" id="{00DBE0B3-2BB2-4641-8B38-59874A20BFAD}"/>
              </a:ext>
            </a:extLst>
          </p:cNvPr>
          <p:cNvSpPr txBox="1"/>
          <p:nvPr/>
        </p:nvSpPr>
        <p:spPr>
          <a:xfrm>
            <a:off x="6400146" y="582447"/>
            <a:ext cx="5525154" cy="646331"/>
          </a:xfrm>
          <a:prstGeom prst="rect">
            <a:avLst/>
          </a:prstGeom>
          <a:noFill/>
        </p:spPr>
        <p:txBody>
          <a:bodyPr wrap="square" rtlCol="0">
            <a:spAutoFit/>
          </a:bodyPr>
          <a:lstStyle/>
          <a:p>
            <a:r>
              <a:rPr lang="es-ES" dirty="0"/>
              <a:t>Comparación a tres niveles de intervención en las mismas condiciones por km:</a:t>
            </a:r>
          </a:p>
        </p:txBody>
      </p:sp>
      <p:sp>
        <p:nvSpPr>
          <p:cNvPr id="19" name="CuadroTexto 18">
            <a:extLst>
              <a:ext uri="{FF2B5EF4-FFF2-40B4-BE49-F238E27FC236}">
                <a16:creationId xmlns:a16="http://schemas.microsoft.com/office/drawing/2014/main" xmlns="" id="{A5BF2745-0FA2-4ECA-938F-075A76A90C4C}"/>
              </a:ext>
            </a:extLst>
          </p:cNvPr>
          <p:cNvSpPr txBox="1"/>
          <p:nvPr/>
        </p:nvSpPr>
        <p:spPr>
          <a:xfrm>
            <a:off x="6400146" y="1306526"/>
            <a:ext cx="5791854" cy="369332"/>
          </a:xfrm>
          <a:prstGeom prst="rect">
            <a:avLst/>
          </a:prstGeom>
          <a:noFill/>
        </p:spPr>
        <p:txBody>
          <a:bodyPr wrap="square" rtlCol="0">
            <a:spAutoFit/>
          </a:bodyPr>
          <a:lstStyle/>
          <a:p>
            <a:r>
              <a:rPr lang="es-ES" b="1" dirty="0"/>
              <a:t>Mejoramiento Proyecto Tipo $588.646.000</a:t>
            </a:r>
            <a:endParaRPr lang="es-ES" dirty="0"/>
          </a:p>
        </p:txBody>
      </p:sp>
      <p:sp>
        <p:nvSpPr>
          <p:cNvPr id="34" name="Rectángulo 33">
            <a:extLst>
              <a:ext uri="{FF2B5EF4-FFF2-40B4-BE49-F238E27FC236}">
                <a16:creationId xmlns:a16="http://schemas.microsoft.com/office/drawing/2014/main" xmlns="" id="{9831B72D-2C58-4D5D-81A7-63860ECE2764}"/>
              </a:ext>
            </a:extLst>
          </p:cNvPr>
          <p:cNvSpPr/>
          <p:nvPr/>
        </p:nvSpPr>
        <p:spPr>
          <a:xfrm>
            <a:off x="6437014" y="3269524"/>
            <a:ext cx="4775666" cy="369332"/>
          </a:xfrm>
          <a:prstGeom prst="rect">
            <a:avLst/>
          </a:prstGeom>
        </p:spPr>
        <p:txBody>
          <a:bodyPr wrap="none">
            <a:spAutoFit/>
          </a:bodyPr>
          <a:lstStyle/>
          <a:p>
            <a:r>
              <a:rPr lang="es-ES" b="1" dirty="0"/>
              <a:t>Mejoramiento Placa Huella </a:t>
            </a:r>
            <a:r>
              <a:rPr lang="es-ES" b="1"/>
              <a:t>$901.296.000 </a:t>
            </a:r>
            <a:endParaRPr lang="es-ES" b="1" dirty="0"/>
          </a:p>
        </p:txBody>
      </p:sp>
      <p:sp>
        <p:nvSpPr>
          <p:cNvPr id="35" name="Rectángulo 34">
            <a:extLst>
              <a:ext uri="{FF2B5EF4-FFF2-40B4-BE49-F238E27FC236}">
                <a16:creationId xmlns:a16="http://schemas.microsoft.com/office/drawing/2014/main" xmlns="" id="{E6E2FDF2-F17A-46C1-A547-8C2DA4B67F62}"/>
              </a:ext>
            </a:extLst>
          </p:cNvPr>
          <p:cNvSpPr/>
          <p:nvPr/>
        </p:nvSpPr>
        <p:spPr>
          <a:xfrm>
            <a:off x="6437014" y="2332755"/>
            <a:ext cx="4868640" cy="646331"/>
          </a:xfrm>
          <a:prstGeom prst="rect">
            <a:avLst/>
          </a:prstGeom>
        </p:spPr>
        <p:txBody>
          <a:bodyPr wrap="none">
            <a:spAutoFit/>
          </a:bodyPr>
          <a:lstStyle/>
          <a:p>
            <a:r>
              <a:rPr lang="es-ES" b="1"/>
              <a:t>Mejoramiento pav. </a:t>
            </a:r>
            <a:r>
              <a:rPr lang="es-ES" b="1" dirty="0"/>
              <a:t>flexible </a:t>
            </a:r>
            <a:r>
              <a:rPr lang="es-ES" b="1"/>
              <a:t>$1.506.383.000</a:t>
            </a:r>
            <a:endParaRPr lang="es-ES" b="1" dirty="0"/>
          </a:p>
          <a:p>
            <a:endParaRPr lang="es-ES" b="1" dirty="0"/>
          </a:p>
        </p:txBody>
      </p:sp>
      <p:grpSp>
        <p:nvGrpSpPr>
          <p:cNvPr id="36" name="Group 11">
            <a:extLst>
              <a:ext uri="{FF2B5EF4-FFF2-40B4-BE49-F238E27FC236}">
                <a16:creationId xmlns:a16="http://schemas.microsoft.com/office/drawing/2014/main" xmlns="" id="{55BEF572-3215-4DE7-A52C-EA2F53EB5EE9}"/>
              </a:ext>
            </a:extLst>
          </p:cNvPr>
          <p:cNvGrpSpPr/>
          <p:nvPr/>
        </p:nvGrpSpPr>
        <p:grpSpPr>
          <a:xfrm>
            <a:off x="6277790" y="4300658"/>
            <a:ext cx="5598980" cy="937673"/>
            <a:chOff x="390049" y="4341789"/>
            <a:chExt cx="4900407" cy="700473"/>
          </a:xfrm>
        </p:grpSpPr>
        <p:sp>
          <p:nvSpPr>
            <p:cNvPr id="37" name="Rectangle: Top Corners Rounded 12">
              <a:extLst>
                <a:ext uri="{FF2B5EF4-FFF2-40B4-BE49-F238E27FC236}">
                  <a16:creationId xmlns:a16="http://schemas.microsoft.com/office/drawing/2014/main" xmlns="" id="{D76FB8B1-4FE3-4717-86CC-5601E67FC5DE}"/>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tradicional con pavimento flexible</a:t>
              </a:r>
            </a:p>
          </p:txBody>
        </p:sp>
        <p:sp>
          <p:nvSpPr>
            <p:cNvPr id="38" name="Rectangle: Top Corners Rounded 13">
              <a:extLst>
                <a:ext uri="{FF2B5EF4-FFF2-40B4-BE49-F238E27FC236}">
                  <a16:creationId xmlns:a16="http://schemas.microsoft.com/office/drawing/2014/main" xmlns="" id="{55DFDFA7-A341-4C7D-BDAA-676463044664}"/>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$938,484,000 </a:t>
              </a:r>
            </a:p>
          </p:txBody>
        </p:sp>
      </p:grpSp>
      <p:grpSp>
        <p:nvGrpSpPr>
          <p:cNvPr id="39" name="Group 11">
            <a:extLst>
              <a:ext uri="{FF2B5EF4-FFF2-40B4-BE49-F238E27FC236}">
                <a16:creationId xmlns:a16="http://schemas.microsoft.com/office/drawing/2014/main" xmlns="" id="{0EEF4207-C4DB-401A-9C16-53B47A2CF12A}"/>
              </a:ext>
            </a:extLst>
          </p:cNvPr>
          <p:cNvGrpSpPr/>
          <p:nvPr/>
        </p:nvGrpSpPr>
        <p:grpSpPr>
          <a:xfrm>
            <a:off x="6277789" y="5434578"/>
            <a:ext cx="5598980" cy="937673"/>
            <a:chOff x="390049" y="4341789"/>
            <a:chExt cx="4900407" cy="700473"/>
          </a:xfrm>
        </p:grpSpPr>
        <p:sp>
          <p:nvSpPr>
            <p:cNvPr id="40" name="Rectangle: Top Corners Rounded 12">
              <a:extLst>
                <a:ext uri="{FF2B5EF4-FFF2-40B4-BE49-F238E27FC236}">
                  <a16:creationId xmlns:a16="http://schemas.microsoft.com/office/drawing/2014/main" xmlns="" id="{5670AB0E-FEA8-412E-B4E6-AB60B3A6BBC2}"/>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proyecto tipo placa-huella</a:t>
              </a:r>
            </a:p>
          </p:txBody>
        </p:sp>
        <p:sp>
          <p:nvSpPr>
            <p:cNvPr id="41" name="Rectangle: Top Corners Rounded 13">
              <a:extLst>
                <a:ext uri="{FF2B5EF4-FFF2-40B4-BE49-F238E27FC236}">
                  <a16:creationId xmlns:a16="http://schemas.microsoft.com/office/drawing/2014/main" xmlns="" id="{FBA40B8E-3865-4AF3-BF30-EAF601C18CA7}"/>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 $333,397,000</a:t>
              </a:r>
            </a:p>
          </p:txBody>
        </p:sp>
      </p:grpSp>
      <p:sp>
        <p:nvSpPr>
          <p:cNvPr id="42" name="CuadroTexto 41">
            <a:extLst>
              <a:ext uri="{FF2B5EF4-FFF2-40B4-BE49-F238E27FC236}">
                <a16:creationId xmlns:a16="http://schemas.microsoft.com/office/drawing/2014/main" xmlns="" id="{065D12DB-16DF-4238-A3B5-686F0D1D5789}"/>
              </a:ext>
            </a:extLst>
          </p:cNvPr>
          <p:cNvSpPr txBox="1"/>
          <p:nvPr/>
        </p:nvSpPr>
        <p:spPr>
          <a:xfrm>
            <a:off x="7076748" y="3761244"/>
            <a:ext cx="4677664" cy="461665"/>
          </a:xfrm>
          <a:prstGeom prst="rect">
            <a:avLst/>
          </a:prstGeom>
          <a:noFill/>
        </p:spPr>
        <p:txBody>
          <a:bodyPr wrap="square" rtlCol="0">
            <a:spAutoFit/>
          </a:bodyPr>
          <a:lstStyle/>
          <a:p>
            <a:r>
              <a:rPr lang="es-ES" sz="2400" dirty="0"/>
              <a:t>Ahorro en implementación</a:t>
            </a:r>
          </a:p>
        </p:txBody>
      </p:sp>
      <p:sp>
        <p:nvSpPr>
          <p:cNvPr id="43" name="Rectángulo 42">
            <a:extLst>
              <a:ext uri="{FF2B5EF4-FFF2-40B4-BE49-F238E27FC236}">
                <a16:creationId xmlns:a16="http://schemas.microsoft.com/office/drawing/2014/main" xmlns="" id="{E1B6D407-C862-4F54-AAEF-A65E744DAB0E}"/>
              </a:ext>
            </a:extLst>
          </p:cNvPr>
          <p:cNvSpPr/>
          <p:nvPr/>
        </p:nvSpPr>
        <p:spPr>
          <a:xfrm>
            <a:off x="6400146" y="1596964"/>
            <a:ext cx="5654694" cy="646331"/>
          </a:xfrm>
          <a:prstGeom prst="rect">
            <a:avLst/>
          </a:prstGeom>
        </p:spPr>
        <p:txBody>
          <a:bodyPr wrap="square">
            <a:spAutoFit/>
          </a:bodyPr>
          <a:lstStyle/>
          <a:p>
            <a:pPr fontAlgn="ctr"/>
            <a:r>
              <a:rPr lang="es-CO" dirty="0"/>
              <a:t>Vía existente + Tratamiento Superficial Doble con obras de drenaje básicas cunetas con concreto</a:t>
            </a:r>
            <a:endParaRPr lang="es-CO"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40517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6ECFE75F-4BE2-47D6-B984-09A9A2803145}"/>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pic>
        <p:nvPicPr>
          <p:cNvPr id="21" name="Imagen 20">
            <a:extLst>
              <a:ext uri="{FF2B5EF4-FFF2-40B4-BE49-F238E27FC236}">
                <a16:creationId xmlns:a16="http://schemas.microsoft.com/office/drawing/2014/main" xmlns="" id="{79CA4C6D-88A2-4A88-B2D1-62AD57F2D73F}"/>
              </a:ext>
            </a:extLst>
          </p:cNvPr>
          <p:cNvPicPr>
            <a:picLocks noChangeAspect="1"/>
          </p:cNvPicPr>
          <p:nvPr/>
        </p:nvPicPr>
        <p:blipFill>
          <a:blip r:embed="rId2"/>
          <a:stretch>
            <a:fillRect/>
          </a:stretch>
        </p:blipFill>
        <p:spPr>
          <a:xfrm>
            <a:off x="140816" y="476250"/>
            <a:ext cx="6259330" cy="5673858"/>
          </a:xfrm>
          <a:prstGeom prst="rect">
            <a:avLst/>
          </a:prstGeom>
        </p:spPr>
      </p:pic>
      <p:sp>
        <p:nvSpPr>
          <p:cNvPr id="22" name="CuadroTexto 21">
            <a:extLst>
              <a:ext uri="{FF2B5EF4-FFF2-40B4-BE49-F238E27FC236}">
                <a16:creationId xmlns:a16="http://schemas.microsoft.com/office/drawing/2014/main" xmlns="" id="{BCE10300-4F18-4C28-9726-15CD5F8D7CE4}"/>
              </a:ext>
            </a:extLst>
          </p:cNvPr>
          <p:cNvSpPr txBox="1"/>
          <p:nvPr/>
        </p:nvSpPr>
        <p:spPr>
          <a:xfrm>
            <a:off x="6400146" y="582447"/>
            <a:ext cx="5525154" cy="646331"/>
          </a:xfrm>
          <a:prstGeom prst="rect">
            <a:avLst/>
          </a:prstGeom>
          <a:noFill/>
        </p:spPr>
        <p:txBody>
          <a:bodyPr wrap="square" rtlCol="0">
            <a:spAutoFit/>
          </a:bodyPr>
          <a:lstStyle/>
          <a:p>
            <a:r>
              <a:rPr lang="es-ES" dirty="0"/>
              <a:t>Comparación a tres niveles de intervención en las mismas condiciones por km:</a:t>
            </a:r>
          </a:p>
        </p:txBody>
      </p:sp>
      <p:sp>
        <p:nvSpPr>
          <p:cNvPr id="23" name="CuadroTexto 22">
            <a:extLst>
              <a:ext uri="{FF2B5EF4-FFF2-40B4-BE49-F238E27FC236}">
                <a16:creationId xmlns:a16="http://schemas.microsoft.com/office/drawing/2014/main" xmlns="" id="{45A6B91B-5336-4289-A8AA-469E68026FCF}"/>
              </a:ext>
            </a:extLst>
          </p:cNvPr>
          <p:cNvSpPr txBox="1"/>
          <p:nvPr/>
        </p:nvSpPr>
        <p:spPr>
          <a:xfrm>
            <a:off x="6400146" y="1306526"/>
            <a:ext cx="6009568" cy="369332"/>
          </a:xfrm>
          <a:prstGeom prst="rect">
            <a:avLst/>
          </a:prstGeom>
          <a:noFill/>
        </p:spPr>
        <p:txBody>
          <a:bodyPr wrap="square" rtlCol="0">
            <a:spAutoFit/>
          </a:bodyPr>
          <a:lstStyle/>
          <a:p>
            <a:r>
              <a:rPr lang="es-ES" b="1" dirty="0"/>
              <a:t>Mejoramiento Proyecto Tipo </a:t>
            </a:r>
            <a:r>
              <a:rPr lang="es-ES" b="1"/>
              <a:t>$697.806.000 </a:t>
            </a:r>
            <a:r>
              <a:rPr lang="es-ES"/>
              <a:t> </a:t>
            </a:r>
            <a:endParaRPr lang="es-ES" dirty="0"/>
          </a:p>
        </p:txBody>
      </p:sp>
      <p:sp>
        <p:nvSpPr>
          <p:cNvPr id="24" name="Rectángulo 23">
            <a:extLst>
              <a:ext uri="{FF2B5EF4-FFF2-40B4-BE49-F238E27FC236}">
                <a16:creationId xmlns:a16="http://schemas.microsoft.com/office/drawing/2014/main" xmlns="" id="{800A967E-C583-412A-846F-81D757B032CF}"/>
              </a:ext>
            </a:extLst>
          </p:cNvPr>
          <p:cNvSpPr/>
          <p:nvPr/>
        </p:nvSpPr>
        <p:spPr>
          <a:xfrm>
            <a:off x="6437014" y="3269524"/>
            <a:ext cx="4775666" cy="369332"/>
          </a:xfrm>
          <a:prstGeom prst="rect">
            <a:avLst/>
          </a:prstGeom>
        </p:spPr>
        <p:txBody>
          <a:bodyPr wrap="none">
            <a:spAutoFit/>
          </a:bodyPr>
          <a:lstStyle/>
          <a:p>
            <a:r>
              <a:rPr lang="es-ES" b="1" dirty="0"/>
              <a:t>Mejoramiento Placa Huella </a:t>
            </a:r>
            <a:r>
              <a:rPr lang="es-ES" b="1"/>
              <a:t>$901.296.000 </a:t>
            </a:r>
            <a:endParaRPr lang="es-ES" b="1" dirty="0"/>
          </a:p>
        </p:txBody>
      </p:sp>
      <p:sp>
        <p:nvSpPr>
          <p:cNvPr id="25" name="Rectángulo 24">
            <a:extLst>
              <a:ext uri="{FF2B5EF4-FFF2-40B4-BE49-F238E27FC236}">
                <a16:creationId xmlns:a16="http://schemas.microsoft.com/office/drawing/2014/main" xmlns="" id="{877A4779-3534-451A-9C5F-6EC7D1CF860F}"/>
              </a:ext>
            </a:extLst>
          </p:cNvPr>
          <p:cNvSpPr/>
          <p:nvPr/>
        </p:nvSpPr>
        <p:spPr>
          <a:xfrm>
            <a:off x="6437014" y="2332755"/>
            <a:ext cx="4868640" cy="646331"/>
          </a:xfrm>
          <a:prstGeom prst="rect">
            <a:avLst/>
          </a:prstGeom>
        </p:spPr>
        <p:txBody>
          <a:bodyPr wrap="none">
            <a:spAutoFit/>
          </a:bodyPr>
          <a:lstStyle/>
          <a:p>
            <a:r>
              <a:rPr lang="es-ES" b="1"/>
              <a:t>Mejoramiento pav. </a:t>
            </a:r>
            <a:r>
              <a:rPr lang="es-ES" b="1" dirty="0"/>
              <a:t>flexible </a:t>
            </a:r>
            <a:r>
              <a:rPr lang="es-ES" b="1"/>
              <a:t>$1.506.383.000</a:t>
            </a:r>
            <a:endParaRPr lang="es-ES" b="1" dirty="0"/>
          </a:p>
          <a:p>
            <a:endParaRPr lang="es-ES" b="1" dirty="0"/>
          </a:p>
        </p:txBody>
      </p:sp>
      <p:grpSp>
        <p:nvGrpSpPr>
          <p:cNvPr id="26" name="Group 11">
            <a:extLst>
              <a:ext uri="{FF2B5EF4-FFF2-40B4-BE49-F238E27FC236}">
                <a16:creationId xmlns:a16="http://schemas.microsoft.com/office/drawing/2014/main" xmlns="" id="{B864B13E-A99A-494A-9B17-CC2AC4F1CFE0}"/>
              </a:ext>
            </a:extLst>
          </p:cNvPr>
          <p:cNvGrpSpPr/>
          <p:nvPr/>
        </p:nvGrpSpPr>
        <p:grpSpPr>
          <a:xfrm>
            <a:off x="6277790" y="4300658"/>
            <a:ext cx="5598980" cy="937673"/>
            <a:chOff x="390049" y="4341789"/>
            <a:chExt cx="4900407" cy="700473"/>
          </a:xfrm>
        </p:grpSpPr>
        <p:sp>
          <p:nvSpPr>
            <p:cNvPr id="27" name="Rectangle: Top Corners Rounded 12">
              <a:extLst>
                <a:ext uri="{FF2B5EF4-FFF2-40B4-BE49-F238E27FC236}">
                  <a16:creationId xmlns:a16="http://schemas.microsoft.com/office/drawing/2014/main" xmlns="" id="{B280C0F7-A418-4508-9B3A-CBC63ABB482A}"/>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tradicional con pavimento flexible</a:t>
              </a:r>
            </a:p>
          </p:txBody>
        </p:sp>
        <p:sp>
          <p:nvSpPr>
            <p:cNvPr id="28" name="Rectangle: Top Corners Rounded 13">
              <a:extLst>
                <a:ext uri="{FF2B5EF4-FFF2-40B4-BE49-F238E27FC236}">
                  <a16:creationId xmlns:a16="http://schemas.microsoft.com/office/drawing/2014/main" xmlns="" id="{772B1F73-D251-421E-B40A-E56D53CED1EB}"/>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a:t>$808.577.000</a:t>
              </a:r>
              <a:endParaRPr lang="es-CO" sz="2000" b="1" dirty="0"/>
            </a:p>
          </p:txBody>
        </p:sp>
      </p:grpSp>
      <p:grpSp>
        <p:nvGrpSpPr>
          <p:cNvPr id="29" name="Group 11">
            <a:extLst>
              <a:ext uri="{FF2B5EF4-FFF2-40B4-BE49-F238E27FC236}">
                <a16:creationId xmlns:a16="http://schemas.microsoft.com/office/drawing/2014/main" xmlns="" id="{0509C1C9-AB03-4443-8E09-BE97BC074F54}"/>
              </a:ext>
            </a:extLst>
          </p:cNvPr>
          <p:cNvGrpSpPr/>
          <p:nvPr/>
        </p:nvGrpSpPr>
        <p:grpSpPr>
          <a:xfrm>
            <a:off x="6277789" y="5434578"/>
            <a:ext cx="5598980" cy="937673"/>
            <a:chOff x="390049" y="4341789"/>
            <a:chExt cx="4900407" cy="700473"/>
          </a:xfrm>
        </p:grpSpPr>
        <p:sp>
          <p:nvSpPr>
            <p:cNvPr id="30" name="Rectangle: Top Corners Rounded 12">
              <a:extLst>
                <a:ext uri="{FF2B5EF4-FFF2-40B4-BE49-F238E27FC236}">
                  <a16:creationId xmlns:a16="http://schemas.microsoft.com/office/drawing/2014/main" xmlns="" id="{FA98E44F-50E4-4CE6-851F-823808ABA63A}"/>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proyecto tipo placa-huella</a:t>
              </a:r>
            </a:p>
          </p:txBody>
        </p:sp>
        <p:sp>
          <p:nvSpPr>
            <p:cNvPr id="31" name="Rectangle: Top Corners Rounded 13">
              <a:extLst>
                <a:ext uri="{FF2B5EF4-FFF2-40B4-BE49-F238E27FC236}">
                  <a16:creationId xmlns:a16="http://schemas.microsoft.com/office/drawing/2014/main" xmlns="" id="{2E4DD9C1-FD24-4672-8DF3-1EFC723F44BB}"/>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a:t>$203.490.000</a:t>
              </a:r>
              <a:endParaRPr lang="es-CO" sz="2000" b="1" dirty="0"/>
            </a:p>
          </p:txBody>
        </p:sp>
      </p:grpSp>
      <p:sp>
        <p:nvSpPr>
          <p:cNvPr id="32" name="CuadroTexto 31">
            <a:extLst>
              <a:ext uri="{FF2B5EF4-FFF2-40B4-BE49-F238E27FC236}">
                <a16:creationId xmlns:a16="http://schemas.microsoft.com/office/drawing/2014/main" xmlns="" id="{1FD1A1D2-4C8A-489F-BB08-796803C2F5DD}"/>
              </a:ext>
            </a:extLst>
          </p:cNvPr>
          <p:cNvSpPr txBox="1"/>
          <p:nvPr/>
        </p:nvSpPr>
        <p:spPr>
          <a:xfrm>
            <a:off x="7076748" y="3761244"/>
            <a:ext cx="4677664" cy="461665"/>
          </a:xfrm>
          <a:prstGeom prst="rect">
            <a:avLst/>
          </a:prstGeom>
          <a:noFill/>
        </p:spPr>
        <p:txBody>
          <a:bodyPr wrap="square" rtlCol="0">
            <a:spAutoFit/>
          </a:bodyPr>
          <a:lstStyle/>
          <a:p>
            <a:r>
              <a:rPr lang="es-ES" sz="2400" dirty="0"/>
              <a:t>Ahorro en implementación</a:t>
            </a:r>
          </a:p>
        </p:txBody>
      </p:sp>
      <p:sp>
        <p:nvSpPr>
          <p:cNvPr id="33" name="Rectángulo 32">
            <a:extLst>
              <a:ext uri="{FF2B5EF4-FFF2-40B4-BE49-F238E27FC236}">
                <a16:creationId xmlns:a16="http://schemas.microsoft.com/office/drawing/2014/main" xmlns="" id="{77F459B0-8FC2-43B4-9B4A-EB223F184AFF}"/>
              </a:ext>
            </a:extLst>
          </p:cNvPr>
          <p:cNvSpPr/>
          <p:nvPr/>
        </p:nvSpPr>
        <p:spPr>
          <a:xfrm>
            <a:off x="6437014" y="1624065"/>
            <a:ext cx="5488286" cy="954107"/>
          </a:xfrm>
          <a:prstGeom prst="rect">
            <a:avLst/>
          </a:prstGeom>
        </p:spPr>
        <p:txBody>
          <a:bodyPr wrap="square">
            <a:spAutoFit/>
          </a:bodyPr>
          <a:lstStyle/>
          <a:p>
            <a:pPr algn="just" fontAlgn="ctr"/>
            <a:r>
              <a:rPr lang="es-CO" sz="1400" dirty="0"/>
              <a:t>Base estabilizada con emulsión asfáltica + Tratamiento superficial doble con obras de drenaje básicas cunetas con concreto</a:t>
            </a:r>
          </a:p>
          <a:p>
            <a:pPr fontAlgn="ctr"/>
            <a:endParaRPr lang="es-CO" sz="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80033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6ECFE75F-4BE2-47D6-B984-09A9A2803145}"/>
              </a:ext>
            </a:extLst>
          </p:cNvPr>
          <p:cNvSpPr txBox="1">
            <a:spLocks/>
          </p:cNvSpPr>
          <p:nvPr/>
        </p:nvSpPr>
        <p:spPr>
          <a:xfrm>
            <a:off x="140816"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Proyecto tipo para mejoramiento de vías terciarias</a:t>
            </a:r>
          </a:p>
        </p:txBody>
      </p:sp>
      <p:pic>
        <p:nvPicPr>
          <p:cNvPr id="21" name="Imagen 20">
            <a:extLst>
              <a:ext uri="{FF2B5EF4-FFF2-40B4-BE49-F238E27FC236}">
                <a16:creationId xmlns:a16="http://schemas.microsoft.com/office/drawing/2014/main" xmlns="" id="{79CA4C6D-88A2-4A88-B2D1-62AD57F2D73F}"/>
              </a:ext>
            </a:extLst>
          </p:cNvPr>
          <p:cNvPicPr>
            <a:picLocks noChangeAspect="1"/>
          </p:cNvPicPr>
          <p:nvPr/>
        </p:nvPicPr>
        <p:blipFill>
          <a:blip r:embed="rId3"/>
          <a:stretch>
            <a:fillRect/>
          </a:stretch>
        </p:blipFill>
        <p:spPr>
          <a:xfrm>
            <a:off x="140816" y="476250"/>
            <a:ext cx="6259330" cy="5673858"/>
          </a:xfrm>
          <a:prstGeom prst="rect">
            <a:avLst/>
          </a:prstGeom>
        </p:spPr>
      </p:pic>
      <p:sp>
        <p:nvSpPr>
          <p:cNvPr id="22" name="CuadroTexto 21">
            <a:extLst>
              <a:ext uri="{FF2B5EF4-FFF2-40B4-BE49-F238E27FC236}">
                <a16:creationId xmlns:a16="http://schemas.microsoft.com/office/drawing/2014/main" xmlns="" id="{BCE10300-4F18-4C28-9726-15CD5F8D7CE4}"/>
              </a:ext>
            </a:extLst>
          </p:cNvPr>
          <p:cNvSpPr txBox="1"/>
          <p:nvPr/>
        </p:nvSpPr>
        <p:spPr>
          <a:xfrm>
            <a:off x="6400146" y="582447"/>
            <a:ext cx="5525154" cy="646331"/>
          </a:xfrm>
          <a:prstGeom prst="rect">
            <a:avLst/>
          </a:prstGeom>
          <a:noFill/>
        </p:spPr>
        <p:txBody>
          <a:bodyPr wrap="square" rtlCol="0">
            <a:spAutoFit/>
          </a:bodyPr>
          <a:lstStyle/>
          <a:p>
            <a:r>
              <a:rPr lang="es-ES" dirty="0"/>
              <a:t>Comparación a tres niveles de intervención en las mismas condiciones por km:</a:t>
            </a:r>
          </a:p>
        </p:txBody>
      </p:sp>
      <p:sp>
        <p:nvSpPr>
          <p:cNvPr id="23" name="CuadroTexto 22">
            <a:extLst>
              <a:ext uri="{FF2B5EF4-FFF2-40B4-BE49-F238E27FC236}">
                <a16:creationId xmlns:a16="http://schemas.microsoft.com/office/drawing/2014/main" xmlns="" id="{45A6B91B-5336-4289-A8AA-469E68026FCF}"/>
              </a:ext>
            </a:extLst>
          </p:cNvPr>
          <p:cNvSpPr txBox="1"/>
          <p:nvPr/>
        </p:nvSpPr>
        <p:spPr>
          <a:xfrm>
            <a:off x="6400145" y="1306526"/>
            <a:ext cx="6372425" cy="369332"/>
          </a:xfrm>
          <a:prstGeom prst="rect">
            <a:avLst/>
          </a:prstGeom>
          <a:noFill/>
        </p:spPr>
        <p:txBody>
          <a:bodyPr wrap="square" rtlCol="0">
            <a:spAutoFit/>
          </a:bodyPr>
          <a:lstStyle/>
          <a:p>
            <a:r>
              <a:rPr lang="es-ES" b="1" dirty="0"/>
              <a:t>Mejoramiento Proyecto Tipo $697.806.000 </a:t>
            </a:r>
            <a:r>
              <a:rPr lang="es-ES" dirty="0"/>
              <a:t> </a:t>
            </a:r>
          </a:p>
        </p:txBody>
      </p:sp>
      <p:sp>
        <p:nvSpPr>
          <p:cNvPr id="24" name="Rectángulo 23">
            <a:extLst>
              <a:ext uri="{FF2B5EF4-FFF2-40B4-BE49-F238E27FC236}">
                <a16:creationId xmlns:a16="http://schemas.microsoft.com/office/drawing/2014/main" xmlns="" id="{800A967E-C583-412A-846F-81D757B032CF}"/>
              </a:ext>
            </a:extLst>
          </p:cNvPr>
          <p:cNvSpPr/>
          <p:nvPr/>
        </p:nvSpPr>
        <p:spPr>
          <a:xfrm>
            <a:off x="6437014" y="3269524"/>
            <a:ext cx="4775666" cy="369332"/>
          </a:xfrm>
          <a:prstGeom prst="rect">
            <a:avLst/>
          </a:prstGeom>
        </p:spPr>
        <p:txBody>
          <a:bodyPr wrap="none">
            <a:spAutoFit/>
          </a:bodyPr>
          <a:lstStyle/>
          <a:p>
            <a:r>
              <a:rPr lang="es-ES" b="1" dirty="0"/>
              <a:t>Mejoramiento Placa Huella </a:t>
            </a:r>
            <a:r>
              <a:rPr lang="es-ES" b="1"/>
              <a:t>$901.296.000 </a:t>
            </a:r>
            <a:endParaRPr lang="es-ES" b="1" dirty="0"/>
          </a:p>
        </p:txBody>
      </p:sp>
      <p:sp>
        <p:nvSpPr>
          <p:cNvPr id="25" name="Rectángulo 24">
            <a:extLst>
              <a:ext uri="{FF2B5EF4-FFF2-40B4-BE49-F238E27FC236}">
                <a16:creationId xmlns:a16="http://schemas.microsoft.com/office/drawing/2014/main" xmlns="" id="{877A4779-3534-451A-9C5F-6EC7D1CF860F}"/>
              </a:ext>
            </a:extLst>
          </p:cNvPr>
          <p:cNvSpPr/>
          <p:nvPr/>
        </p:nvSpPr>
        <p:spPr>
          <a:xfrm>
            <a:off x="6437014" y="2332755"/>
            <a:ext cx="4868640" cy="646331"/>
          </a:xfrm>
          <a:prstGeom prst="rect">
            <a:avLst/>
          </a:prstGeom>
        </p:spPr>
        <p:txBody>
          <a:bodyPr wrap="none">
            <a:spAutoFit/>
          </a:bodyPr>
          <a:lstStyle/>
          <a:p>
            <a:r>
              <a:rPr lang="es-ES" b="1"/>
              <a:t>Mejoramiento pav. </a:t>
            </a:r>
            <a:r>
              <a:rPr lang="es-ES" b="1" dirty="0"/>
              <a:t>flexible </a:t>
            </a:r>
            <a:r>
              <a:rPr lang="es-ES" b="1"/>
              <a:t>$1.506.383.000</a:t>
            </a:r>
            <a:endParaRPr lang="es-ES" b="1" dirty="0"/>
          </a:p>
          <a:p>
            <a:endParaRPr lang="es-ES" b="1" dirty="0"/>
          </a:p>
        </p:txBody>
      </p:sp>
      <p:grpSp>
        <p:nvGrpSpPr>
          <p:cNvPr id="26" name="Group 11">
            <a:extLst>
              <a:ext uri="{FF2B5EF4-FFF2-40B4-BE49-F238E27FC236}">
                <a16:creationId xmlns:a16="http://schemas.microsoft.com/office/drawing/2014/main" xmlns="" id="{B864B13E-A99A-494A-9B17-CC2AC4F1CFE0}"/>
              </a:ext>
            </a:extLst>
          </p:cNvPr>
          <p:cNvGrpSpPr/>
          <p:nvPr/>
        </p:nvGrpSpPr>
        <p:grpSpPr>
          <a:xfrm>
            <a:off x="6277790" y="4300658"/>
            <a:ext cx="5598980" cy="937673"/>
            <a:chOff x="390049" y="4341789"/>
            <a:chExt cx="4900407" cy="700473"/>
          </a:xfrm>
        </p:grpSpPr>
        <p:sp>
          <p:nvSpPr>
            <p:cNvPr id="27" name="Rectangle: Top Corners Rounded 12">
              <a:extLst>
                <a:ext uri="{FF2B5EF4-FFF2-40B4-BE49-F238E27FC236}">
                  <a16:creationId xmlns:a16="http://schemas.microsoft.com/office/drawing/2014/main" xmlns="" id="{B280C0F7-A418-4508-9B3A-CBC63ABB482A}"/>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tradicional con pavimento flexible</a:t>
              </a:r>
            </a:p>
          </p:txBody>
        </p:sp>
        <p:sp>
          <p:nvSpPr>
            <p:cNvPr id="28" name="Rectangle: Top Corners Rounded 13">
              <a:extLst>
                <a:ext uri="{FF2B5EF4-FFF2-40B4-BE49-F238E27FC236}">
                  <a16:creationId xmlns:a16="http://schemas.microsoft.com/office/drawing/2014/main" xmlns="" id="{772B1F73-D251-421E-B40A-E56D53CED1EB}"/>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t>$808.577.000</a:t>
              </a:r>
            </a:p>
          </p:txBody>
        </p:sp>
      </p:grpSp>
      <p:grpSp>
        <p:nvGrpSpPr>
          <p:cNvPr id="29" name="Group 11">
            <a:extLst>
              <a:ext uri="{FF2B5EF4-FFF2-40B4-BE49-F238E27FC236}">
                <a16:creationId xmlns:a16="http://schemas.microsoft.com/office/drawing/2014/main" xmlns="" id="{0509C1C9-AB03-4443-8E09-BE97BC074F54}"/>
              </a:ext>
            </a:extLst>
          </p:cNvPr>
          <p:cNvGrpSpPr/>
          <p:nvPr/>
        </p:nvGrpSpPr>
        <p:grpSpPr>
          <a:xfrm>
            <a:off x="6277789" y="5434578"/>
            <a:ext cx="5598980" cy="937673"/>
            <a:chOff x="390049" y="4341789"/>
            <a:chExt cx="4900407" cy="700473"/>
          </a:xfrm>
        </p:grpSpPr>
        <p:sp>
          <p:nvSpPr>
            <p:cNvPr id="30" name="Rectangle: Top Corners Rounded 12">
              <a:extLst>
                <a:ext uri="{FF2B5EF4-FFF2-40B4-BE49-F238E27FC236}">
                  <a16:creationId xmlns:a16="http://schemas.microsoft.com/office/drawing/2014/main" xmlns="" id="{FA98E44F-50E4-4CE6-851F-823808ABA63A}"/>
                </a:ext>
              </a:extLst>
            </p:cNvPr>
            <p:cNvSpPr/>
            <p:nvPr/>
          </p:nvSpPr>
          <p:spPr>
            <a:xfrm rot="16200000">
              <a:off x="1450469" y="3281369"/>
              <a:ext cx="700473" cy="2821313"/>
            </a:xfrm>
            <a:prstGeom prst="round2Same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s-CO" sz="1400" dirty="0"/>
                <a:t>Ahorro comparado entre mejoramiento planteado en proyecto tipo y mejoramiento proyecto tipo placa-huella</a:t>
              </a:r>
            </a:p>
          </p:txBody>
        </p:sp>
        <p:sp>
          <p:nvSpPr>
            <p:cNvPr id="31" name="Rectangle: Top Corners Rounded 13">
              <a:extLst>
                <a:ext uri="{FF2B5EF4-FFF2-40B4-BE49-F238E27FC236}">
                  <a16:creationId xmlns:a16="http://schemas.microsoft.com/office/drawing/2014/main" xmlns="" id="{2E4DD9C1-FD24-4672-8DF3-1EFC723F44BB}"/>
                </a:ext>
              </a:extLst>
            </p:cNvPr>
            <p:cNvSpPr/>
            <p:nvPr/>
          </p:nvSpPr>
          <p:spPr>
            <a:xfrm rot="16200000">
              <a:off x="3900672" y="3652478"/>
              <a:ext cx="700473" cy="2079095"/>
            </a:xfrm>
            <a:prstGeom prst="round2SameRect">
              <a:avLst>
                <a:gd name="adj1" fmla="val 0"/>
                <a:gd name="adj2" fmla="val 17236"/>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a:t>$203.490.000</a:t>
              </a:r>
              <a:endParaRPr lang="es-CO" sz="2000" b="1" dirty="0"/>
            </a:p>
          </p:txBody>
        </p:sp>
      </p:grpSp>
      <p:sp>
        <p:nvSpPr>
          <p:cNvPr id="32" name="CuadroTexto 31">
            <a:extLst>
              <a:ext uri="{FF2B5EF4-FFF2-40B4-BE49-F238E27FC236}">
                <a16:creationId xmlns:a16="http://schemas.microsoft.com/office/drawing/2014/main" xmlns="" id="{1FD1A1D2-4C8A-489F-BB08-796803C2F5DD}"/>
              </a:ext>
            </a:extLst>
          </p:cNvPr>
          <p:cNvSpPr txBox="1"/>
          <p:nvPr/>
        </p:nvSpPr>
        <p:spPr>
          <a:xfrm>
            <a:off x="7076748" y="3761244"/>
            <a:ext cx="4677664" cy="461665"/>
          </a:xfrm>
          <a:prstGeom prst="rect">
            <a:avLst/>
          </a:prstGeom>
          <a:noFill/>
        </p:spPr>
        <p:txBody>
          <a:bodyPr wrap="square" rtlCol="0">
            <a:spAutoFit/>
          </a:bodyPr>
          <a:lstStyle/>
          <a:p>
            <a:r>
              <a:rPr lang="es-ES" sz="2400" dirty="0"/>
              <a:t>Ahorro en implementación</a:t>
            </a:r>
          </a:p>
        </p:txBody>
      </p:sp>
      <p:sp>
        <p:nvSpPr>
          <p:cNvPr id="33" name="Rectángulo 32">
            <a:extLst>
              <a:ext uri="{FF2B5EF4-FFF2-40B4-BE49-F238E27FC236}">
                <a16:creationId xmlns:a16="http://schemas.microsoft.com/office/drawing/2014/main" xmlns="" id="{77F459B0-8FC2-43B4-9B4A-EB223F184AFF}"/>
              </a:ext>
            </a:extLst>
          </p:cNvPr>
          <p:cNvSpPr/>
          <p:nvPr/>
        </p:nvSpPr>
        <p:spPr>
          <a:xfrm>
            <a:off x="6437014" y="1624065"/>
            <a:ext cx="5488286" cy="954107"/>
          </a:xfrm>
          <a:prstGeom prst="rect">
            <a:avLst/>
          </a:prstGeom>
        </p:spPr>
        <p:txBody>
          <a:bodyPr wrap="square">
            <a:spAutoFit/>
          </a:bodyPr>
          <a:lstStyle/>
          <a:p>
            <a:pPr algn="just" fontAlgn="ctr"/>
            <a:r>
              <a:rPr lang="es-CO" sz="1400" dirty="0"/>
              <a:t>Base estabilizada con emulsión asfáltica + Tratamiento superficial doble con obras de drenaje básicas cunetas con concreto</a:t>
            </a:r>
          </a:p>
          <a:p>
            <a:pPr fontAlgn="ctr"/>
            <a:endParaRPr lang="es-CO" sz="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9894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8C0778A-9FAC-48F9-A813-97504C15AD15}"/>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7" name="CuadroTexto 6">
            <a:extLst>
              <a:ext uri="{FF2B5EF4-FFF2-40B4-BE49-F238E27FC236}">
                <a16:creationId xmlns:a16="http://schemas.microsoft.com/office/drawing/2014/main" xmlns="" id="{5CCA7E5E-B7D5-452B-9862-B528B937E363}"/>
              </a:ext>
            </a:extLst>
          </p:cNvPr>
          <p:cNvSpPr txBox="1"/>
          <p:nvPr/>
        </p:nvSpPr>
        <p:spPr>
          <a:xfrm>
            <a:off x="289202" y="807104"/>
            <a:ext cx="11613596" cy="1323439"/>
          </a:xfrm>
          <a:prstGeom prst="rect">
            <a:avLst/>
          </a:prstGeom>
          <a:noFill/>
        </p:spPr>
        <p:txBody>
          <a:bodyPr wrap="square" rtlCol="0" anchor="ctr">
            <a:spAutoFit/>
          </a:bodyPr>
          <a:lstStyle/>
          <a:p>
            <a:pPr marL="457200" lvl="0" indent="-457200">
              <a:buAutoNum type="arabicPeriod"/>
            </a:pPr>
            <a:r>
              <a:rPr lang="es-ES_tradnl" sz="2000" b="1" dirty="0"/>
              <a:t>Diagnóstico técnico</a:t>
            </a:r>
          </a:p>
          <a:p>
            <a:pPr marL="342900" lvl="0" indent="-342900">
              <a:buFont typeface="Arial" panose="020B0604020202020204" pitchFamily="34" charset="0"/>
              <a:buChar char="•"/>
            </a:pPr>
            <a:r>
              <a:rPr lang="es-CO" sz="2000" dirty="0"/>
              <a:t>Visita de campo</a:t>
            </a:r>
          </a:p>
          <a:p>
            <a:pPr marL="342900" lvl="0" indent="-342900">
              <a:buFont typeface="Arial" panose="020B0604020202020204" pitchFamily="34" charset="0"/>
              <a:buChar char="•"/>
            </a:pPr>
            <a:r>
              <a:rPr lang="es-CO" sz="2000" dirty="0"/>
              <a:t>Descripción de la situación existente</a:t>
            </a:r>
          </a:p>
          <a:p>
            <a:pPr marL="342900" lvl="0" indent="-342900">
              <a:buFont typeface="Arial" panose="020B0604020202020204" pitchFamily="34" charset="0"/>
              <a:buChar char="•"/>
            </a:pPr>
            <a:r>
              <a:rPr lang="es-CO" sz="2000" dirty="0"/>
              <a:t>Magnitud del problema</a:t>
            </a:r>
          </a:p>
        </p:txBody>
      </p:sp>
      <p:sp>
        <p:nvSpPr>
          <p:cNvPr id="8" name="Elipse 7">
            <a:extLst>
              <a:ext uri="{FF2B5EF4-FFF2-40B4-BE49-F238E27FC236}">
                <a16:creationId xmlns:a16="http://schemas.microsoft.com/office/drawing/2014/main" xmlns="" id="{839A154A-1E92-47FF-833B-88CC1A9D0E96}"/>
              </a:ext>
            </a:extLst>
          </p:cNvPr>
          <p:cNvSpPr/>
          <p:nvPr/>
        </p:nvSpPr>
        <p:spPr>
          <a:xfrm>
            <a:off x="6579319" y="3571656"/>
            <a:ext cx="2170981" cy="2170981"/>
          </a:xfrm>
          <a:prstGeom prst="ellipse">
            <a:avLst/>
          </a:prstGeom>
          <a:blipFill>
            <a:blip r:embed="rId3" cstate="print">
              <a:extLst>
                <a:ext uri="{28A0092B-C50C-407E-A947-70E740481C1C}">
                  <a14:useLocalDpi xmlns:a14="http://schemas.microsoft.com/office/drawing/2010/main" val="0"/>
                </a:ext>
              </a:extLst>
            </a:blip>
            <a:srcRect/>
            <a:stretch>
              <a:fillRect l="-6000" r="-6000"/>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s-CO" dirty="0"/>
          </a:p>
        </p:txBody>
      </p:sp>
      <p:pic>
        <p:nvPicPr>
          <p:cNvPr id="2" name="Imagen 1">
            <a:extLst>
              <a:ext uri="{FF2B5EF4-FFF2-40B4-BE49-F238E27FC236}">
                <a16:creationId xmlns:a16="http://schemas.microsoft.com/office/drawing/2014/main" xmlns="" id="{F1C49248-2381-4FE9-BE46-7CEA7A2DBA02}"/>
              </a:ext>
            </a:extLst>
          </p:cNvPr>
          <p:cNvPicPr>
            <a:picLocks noChangeAspect="1"/>
          </p:cNvPicPr>
          <p:nvPr/>
        </p:nvPicPr>
        <p:blipFill>
          <a:blip r:embed="rId4"/>
          <a:stretch>
            <a:fillRect/>
          </a:stretch>
        </p:blipFill>
        <p:spPr>
          <a:xfrm>
            <a:off x="7554129" y="1024389"/>
            <a:ext cx="3136575" cy="1823590"/>
          </a:xfrm>
          <a:prstGeom prst="rect">
            <a:avLst/>
          </a:prstGeom>
        </p:spPr>
      </p:pic>
      <p:pic>
        <p:nvPicPr>
          <p:cNvPr id="3" name="Imagen 2">
            <a:extLst>
              <a:ext uri="{FF2B5EF4-FFF2-40B4-BE49-F238E27FC236}">
                <a16:creationId xmlns:a16="http://schemas.microsoft.com/office/drawing/2014/main" xmlns="" id="{9AFB0514-42DD-4121-9D0D-9D6BFEC228B1}"/>
              </a:ext>
            </a:extLst>
          </p:cNvPr>
          <p:cNvPicPr>
            <a:picLocks noChangeAspect="1"/>
          </p:cNvPicPr>
          <p:nvPr/>
        </p:nvPicPr>
        <p:blipFill>
          <a:blip r:embed="rId5"/>
          <a:stretch>
            <a:fillRect/>
          </a:stretch>
        </p:blipFill>
        <p:spPr>
          <a:xfrm>
            <a:off x="1137445" y="3210280"/>
            <a:ext cx="3897313" cy="2373256"/>
          </a:xfrm>
          <a:prstGeom prst="rect">
            <a:avLst/>
          </a:prstGeom>
        </p:spPr>
      </p:pic>
    </p:spTree>
    <p:extLst>
      <p:ext uri="{BB962C8B-B14F-4D97-AF65-F5344CB8AC3E}">
        <p14:creationId xmlns:p14="http://schemas.microsoft.com/office/powerpoint/2010/main" val="12327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8C0778A-9FAC-48F9-A813-97504C15AD15}"/>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7" name="CuadroTexto 6">
            <a:extLst>
              <a:ext uri="{FF2B5EF4-FFF2-40B4-BE49-F238E27FC236}">
                <a16:creationId xmlns:a16="http://schemas.microsoft.com/office/drawing/2014/main" xmlns="" id="{5CCA7E5E-B7D5-452B-9862-B528B937E363}"/>
              </a:ext>
            </a:extLst>
          </p:cNvPr>
          <p:cNvSpPr txBox="1"/>
          <p:nvPr/>
        </p:nvSpPr>
        <p:spPr>
          <a:xfrm>
            <a:off x="289202" y="804824"/>
            <a:ext cx="11613596" cy="2862322"/>
          </a:xfrm>
          <a:prstGeom prst="rect">
            <a:avLst/>
          </a:prstGeom>
          <a:noFill/>
        </p:spPr>
        <p:txBody>
          <a:bodyPr wrap="square" rtlCol="0" anchor="ctr">
            <a:spAutoFit/>
          </a:bodyPr>
          <a:lstStyle/>
          <a:p>
            <a:pPr lvl="0"/>
            <a:r>
              <a:rPr lang="es-ES_tradnl" sz="2000" b="1" dirty="0"/>
              <a:t>2. </a:t>
            </a:r>
            <a:r>
              <a:rPr lang="es-CO" sz="2000" b="1" dirty="0"/>
              <a:t>Estudio topográfico</a:t>
            </a:r>
            <a:endParaRPr lang="es-ES_tradnl" sz="2000" b="1" dirty="0"/>
          </a:p>
          <a:p>
            <a:pPr marL="342900" lvl="0" indent="-342900">
              <a:buFont typeface="Arial" panose="020B0604020202020204" pitchFamily="34" charset="0"/>
              <a:buChar char="•"/>
            </a:pPr>
            <a:r>
              <a:rPr lang="es-ES_tradnl" sz="2000" dirty="0"/>
              <a:t>Georreferenciación al sistema </a:t>
            </a:r>
            <a:r>
              <a:rPr lang="es-CO" dirty="0"/>
              <a:t>Magna-Sirgas del </a:t>
            </a:r>
            <a:r>
              <a:rPr lang="es-CO" dirty="0" err="1"/>
              <a:t>IGAC</a:t>
            </a:r>
            <a:endParaRPr lang="es-CO" dirty="0"/>
          </a:p>
          <a:p>
            <a:pPr marL="342900" lvl="0" indent="-342900">
              <a:buFont typeface="Arial" panose="020B0604020202020204" pitchFamily="34" charset="0"/>
              <a:buChar char="•"/>
            </a:pPr>
            <a:r>
              <a:rPr lang="es-CO" sz="2000" dirty="0"/>
              <a:t>Detalles de la zona (cercas, linderos, obras de arte, señalización, etc.)</a:t>
            </a:r>
          </a:p>
          <a:p>
            <a:pPr marL="342900" lvl="0" indent="-342900">
              <a:buFont typeface="Arial" panose="020B0604020202020204" pitchFamily="34" charset="0"/>
              <a:buChar char="•"/>
            </a:pPr>
            <a:r>
              <a:rPr lang="es-CO" sz="2000" dirty="0"/>
              <a:t>Materialización de puntos de referencia (mojones de concreto)</a:t>
            </a:r>
          </a:p>
          <a:p>
            <a:pPr marL="342900" lvl="0" indent="-342900">
              <a:buFont typeface="Arial" panose="020B0604020202020204" pitchFamily="34" charset="0"/>
              <a:buChar char="•"/>
            </a:pPr>
            <a:r>
              <a:rPr lang="es-CO" sz="2000" dirty="0"/>
              <a:t>Carteras de campo</a:t>
            </a:r>
          </a:p>
          <a:p>
            <a:pPr marL="342900" lvl="0" indent="-342900">
              <a:buFont typeface="Arial" panose="020B0604020202020204" pitchFamily="34" charset="0"/>
              <a:buChar char="•"/>
            </a:pPr>
            <a:r>
              <a:rPr lang="es-CO" sz="2000" dirty="0"/>
              <a:t>Planos de planta a escala 1:500 y 1:1000</a:t>
            </a:r>
          </a:p>
          <a:p>
            <a:pPr marL="342900" lvl="0" indent="-342900">
              <a:buFont typeface="Arial" panose="020B0604020202020204" pitchFamily="34" charset="0"/>
              <a:buChar char="•"/>
            </a:pPr>
            <a:r>
              <a:rPr lang="es-CO" sz="2000" dirty="0"/>
              <a:t>Curvas de nivel acotadas cada 5 metros</a:t>
            </a:r>
          </a:p>
          <a:p>
            <a:pPr marL="342900" lvl="0" indent="-342900">
              <a:buFont typeface="Arial" panose="020B0604020202020204" pitchFamily="34" charset="0"/>
              <a:buChar char="•"/>
            </a:pPr>
            <a:r>
              <a:rPr lang="es-CO" sz="2000" dirty="0"/>
              <a:t>Perfil longitudinal y transversal</a:t>
            </a:r>
          </a:p>
          <a:p>
            <a:pPr marL="342900" lvl="0" indent="-342900">
              <a:buFont typeface="Arial" panose="020B0604020202020204" pitchFamily="34" charset="0"/>
              <a:buChar char="•"/>
            </a:pPr>
            <a:r>
              <a:rPr lang="es-CO" sz="2000" dirty="0"/>
              <a:t>Generar </a:t>
            </a:r>
            <a:r>
              <a:rPr lang="es-CO" sz="2000" dirty="0" err="1"/>
              <a:t>abscisado</a:t>
            </a:r>
            <a:r>
              <a:rPr lang="es-CO" sz="2000" dirty="0"/>
              <a:t> de la vía</a:t>
            </a:r>
          </a:p>
        </p:txBody>
      </p:sp>
      <p:pic>
        <p:nvPicPr>
          <p:cNvPr id="2" name="Imagen 1">
            <a:extLst>
              <a:ext uri="{FF2B5EF4-FFF2-40B4-BE49-F238E27FC236}">
                <a16:creationId xmlns:a16="http://schemas.microsoft.com/office/drawing/2014/main" xmlns="" id="{F5FB8E4E-D477-4521-A48C-8A89256F6FE2}"/>
              </a:ext>
            </a:extLst>
          </p:cNvPr>
          <p:cNvPicPr>
            <a:picLocks noChangeAspect="1"/>
          </p:cNvPicPr>
          <p:nvPr/>
        </p:nvPicPr>
        <p:blipFill>
          <a:blip r:embed="rId3"/>
          <a:stretch>
            <a:fillRect/>
          </a:stretch>
        </p:blipFill>
        <p:spPr>
          <a:xfrm>
            <a:off x="289202" y="3786523"/>
            <a:ext cx="2924175" cy="1944306"/>
          </a:xfrm>
          <a:prstGeom prst="rect">
            <a:avLst/>
          </a:prstGeom>
        </p:spPr>
      </p:pic>
      <p:pic>
        <p:nvPicPr>
          <p:cNvPr id="3" name="Imagen 2">
            <a:extLst>
              <a:ext uri="{FF2B5EF4-FFF2-40B4-BE49-F238E27FC236}">
                <a16:creationId xmlns:a16="http://schemas.microsoft.com/office/drawing/2014/main" xmlns="" id="{52ADF28C-1F3D-440F-8892-766D7757351F}"/>
              </a:ext>
            </a:extLst>
          </p:cNvPr>
          <p:cNvPicPr>
            <a:picLocks noChangeAspect="1"/>
          </p:cNvPicPr>
          <p:nvPr/>
        </p:nvPicPr>
        <p:blipFill>
          <a:blip r:embed="rId4"/>
          <a:stretch>
            <a:fillRect/>
          </a:stretch>
        </p:blipFill>
        <p:spPr>
          <a:xfrm>
            <a:off x="8883512" y="187880"/>
            <a:ext cx="3019286" cy="1903328"/>
          </a:xfrm>
          <a:prstGeom prst="rect">
            <a:avLst/>
          </a:prstGeom>
        </p:spPr>
      </p:pic>
      <p:pic>
        <p:nvPicPr>
          <p:cNvPr id="9" name="Imagen 8">
            <a:extLst>
              <a:ext uri="{FF2B5EF4-FFF2-40B4-BE49-F238E27FC236}">
                <a16:creationId xmlns:a16="http://schemas.microsoft.com/office/drawing/2014/main" xmlns="" id="{0AD47D95-DA1F-4A6C-BB15-542DB99D8120}"/>
              </a:ext>
            </a:extLst>
          </p:cNvPr>
          <p:cNvPicPr>
            <a:picLocks noChangeAspect="1"/>
          </p:cNvPicPr>
          <p:nvPr/>
        </p:nvPicPr>
        <p:blipFill>
          <a:blip r:embed="rId5"/>
          <a:stretch>
            <a:fillRect/>
          </a:stretch>
        </p:blipFill>
        <p:spPr>
          <a:xfrm>
            <a:off x="6211055" y="2290560"/>
            <a:ext cx="5344913" cy="3640017"/>
          </a:xfrm>
          <a:prstGeom prst="rect">
            <a:avLst/>
          </a:prstGeom>
        </p:spPr>
      </p:pic>
      <p:pic>
        <p:nvPicPr>
          <p:cNvPr id="10" name="Imagen 9">
            <a:extLst>
              <a:ext uri="{FF2B5EF4-FFF2-40B4-BE49-F238E27FC236}">
                <a16:creationId xmlns:a16="http://schemas.microsoft.com/office/drawing/2014/main" xmlns="" id="{D4D928C7-2E0D-4713-86D5-7EF57B8AACCA}"/>
              </a:ext>
            </a:extLst>
          </p:cNvPr>
          <p:cNvPicPr>
            <a:picLocks noChangeAspect="1"/>
          </p:cNvPicPr>
          <p:nvPr/>
        </p:nvPicPr>
        <p:blipFill>
          <a:blip r:embed="rId6"/>
          <a:stretch>
            <a:fillRect/>
          </a:stretch>
        </p:blipFill>
        <p:spPr>
          <a:xfrm>
            <a:off x="2549525" y="3981080"/>
            <a:ext cx="3066142" cy="1559895"/>
          </a:xfrm>
          <a:prstGeom prst="rect">
            <a:avLst/>
          </a:prstGeom>
        </p:spPr>
      </p:pic>
    </p:spTree>
    <p:extLst>
      <p:ext uri="{BB962C8B-B14F-4D97-AF65-F5344CB8AC3E}">
        <p14:creationId xmlns:p14="http://schemas.microsoft.com/office/powerpoint/2010/main" val="11374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8C0778A-9FAC-48F9-A813-97504C15AD15}"/>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7" name="CuadroTexto 6">
            <a:extLst>
              <a:ext uri="{FF2B5EF4-FFF2-40B4-BE49-F238E27FC236}">
                <a16:creationId xmlns:a16="http://schemas.microsoft.com/office/drawing/2014/main" xmlns="" id="{5CCA7E5E-B7D5-452B-9862-B528B937E363}"/>
              </a:ext>
            </a:extLst>
          </p:cNvPr>
          <p:cNvSpPr txBox="1"/>
          <p:nvPr/>
        </p:nvSpPr>
        <p:spPr>
          <a:xfrm>
            <a:off x="289202" y="657379"/>
            <a:ext cx="11613596" cy="1631216"/>
          </a:xfrm>
          <a:prstGeom prst="rect">
            <a:avLst/>
          </a:prstGeom>
          <a:noFill/>
        </p:spPr>
        <p:txBody>
          <a:bodyPr wrap="square" rtlCol="0" anchor="ctr">
            <a:spAutoFit/>
          </a:bodyPr>
          <a:lstStyle/>
          <a:p>
            <a:pPr lvl="0"/>
            <a:r>
              <a:rPr lang="es-ES_tradnl" sz="2000" b="1" dirty="0"/>
              <a:t>3. </a:t>
            </a:r>
            <a:r>
              <a:rPr lang="es-CO" sz="2000" b="1" dirty="0"/>
              <a:t>Estudio de suelos</a:t>
            </a:r>
            <a:endParaRPr lang="es-ES_tradnl" sz="2000" b="1" dirty="0"/>
          </a:p>
          <a:p>
            <a:pPr marL="342900" lvl="0" indent="-342900">
              <a:buFont typeface="Arial" panose="020B0604020202020204" pitchFamily="34" charset="0"/>
              <a:buChar char="•"/>
            </a:pPr>
            <a:r>
              <a:rPr lang="es-CO" sz="2000" dirty="0"/>
              <a:t>Sondeos, diámetro entre 30 a 50 cm, recomienda cada 250 m y 1,5 m profundidad, para conocer los estratos del suelo, cuando las condiciones del suelo son </a:t>
            </a:r>
            <a:r>
              <a:rPr lang="es-CO" sz="2000" dirty="0" err="1"/>
              <a:t>homogenas</a:t>
            </a:r>
            <a:endParaRPr lang="es-CO" sz="2000" dirty="0"/>
          </a:p>
          <a:p>
            <a:pPr marL="342900" lvl="0" indent="-342900">
              <a:buFont typeface="Arial" panose="020B0604020202020204" pitchFamily="34" charset="0"/>
              <a:buChar char="•"/>
            </a:pPr>
            <a:r>
              <a:rPr lang="es-CO" sz="2000" dirty="0"/>
              <a:t>Apiques, se recomienda uno cada 250 m y de 1,5 m, pero será definido por el especialista. Resistencia de la subrasante</a:t>
            </a:r>
          </a:p>
        </p:txBody>
      </p:sp>
      <p:pic>
        <p:nvPicPr>
          <p:cNvPr id="13" name="Imagen 12">
            <a:extLst>
              <a:ext uri="{FF2B5EF4-FFF2-40B4-BE49-F238E27FC236}">
                <a16:creationId xmlns:a16="http://schemas.microsoft.com/office/drawing/2014/main" xmlns="" id="{C505EBF8-F5FA-458D-AABC-094226537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02" y="2860140"/>
            <a:ext cx="2598697" cy="2930814"/>
          </a:xfrm>
          <a:prstGeom prst="rect">
            <a:avLst/>
          </a:prstGeom>
        </p:spPr>
      </p:pic>
      <p:pic>
        <p:nvPicPr>
          <p:cNvPr id="15" name="Imagen 14">
            <a:extLst>
              <a:ext uri="{FF2B5EF4-FFF2-40B4-BE49-F238E27FC236}">
                <a16:creationId xmlns:a16="http://schemas.microsoft.com/office/drawing/2014/main" xmlns="" id="{2ED92AE5-25F6-4C98-B2AD-E3D643325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773" y="2860140"/>
            <a:ext cx="2598698" cy="2930815"/>
          </a:xfrm>
          <a:prstGeom prst="rect">
            <a:avLst/>
          </a:prstGeom>
        </p:spPr>
      </p:pic>
      <p:pic>
        <p:nvPicPr>
          <p:cNvPr id="19" name="Imagen 18">
            <a:extLst>
              <a:ext uri="{FF2B5EF4-FFF2-40B4-BE49-F238E27FC236}">
                <a16:creationId xmlns:a16="http://schemas.microsoft.com/office/drawing/2014/main" xmlns="" id="{635DFD51-E611-4339-A191-970FAEE4E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345" y="2860140"/>
            <a:ext cx="2524682" cy="2848870"/>
          </a:xfrm>
          <a:prstGeom prst="rect">
            <a:avLst/>
          </a:prstGeom>
        </p:spPr>
      </p:pic>
      <p:sp>
        <p:nvSpPr>
          <p:cNvPr id="20" name="CuadroTexto 19">
            <a:extLst>
              <a:ext uri="{FF2B5EF4-FFF2-40B4-BE49-F238E27FC236}">
                <a16:creationId xmlns:a16="http://schemas.microsoft.com/office/drawing/2014/main" xmlns="" id="{7D2AF77B-CBEA-401F-B71D-6E339AB45D35}"/>
              </a:ext>
            </a:extLst>
          </p:cNvPr>
          <p:cNvSpPr txBox="1"/>
          <p:nvPr/>
        </p:nvSpPr>
        <p:spPr>
          <a:xfrm>
            <a:off x="1845037" y="2159635"/>
            <a:ext cx="2222500" cy="369332"/>
          </a:xfrm>
          <a:prstGeom prst="rect">
            <a:avLst/>
          </a:prstGeom>
          <a:noFill/>
        </p:spPr>
        <p:txBody>
          <a:bodyPr wrap="square" rtlCol="0" anchor="ctr">
            <a:spAutoFit/>
          </a:bodyPr>
          <a:lstStyle/>
          <a:p>
            <a:pPr>
              <a:spcBef>
                <a:spcPts val="600"/>
              </a:spcBef>
            </a:pPr>
            <a:r>
              <a:rPr lang="es-CO" dirty="0"/>
              <a:t>Límites de Atterberg</a:t>
            </a:r>
          </a:p>
        </p:txBody>
      </p:sp>
      <p:sp>
        <p:nvSpPr>
          <p:cNvPr id="21" name="CuadroTexto 20">
            <a:extLst>
              <a:ext uri="{FF2B5EF4-FFF2-40B4-BE49-F238E27FC236}">
                <a16:creationId xmlns:a16="http://schemas.microsoft.com/office/drawing/2014/main" xmlns="" id="{2C472893-C65F-47C4-8D1D-4B5E405C5073}"/>
              </a:ext>
            </a:extLst>
          </p:cNvPr>
          <p:cNvSpPr txBox="1"/>
          <p:nvPr/>
        </p:nvSpPr>
        <p:spPr>
          <a:xfrm>
            <a:off x="289202" y="2417554"/>
            <a:ext cx="2410598" cy="369332"/>
          </a:xfrm>
          <a:prstGeom prst="rect">
            <a:avLst/>
          </a:prstGeom>
          <a:noFill/>
        </p:spPr>
        <p:txBody>
          <a:bodyPr wrap="square" rtlCol="0" anchor="ctr">
            <a:spAutoFit/>
          </a:bodyPr>
          <a:lstStyle/>
          <a:p>
            <a:pPr>
              <a:spcBef>
                <a:spcPts val="600"/>
              </a:spcBef>
            </a:pPr>
            <a:r>
              <a:rPr lang="pt-BR" dirty="0" err="1"/>
              <a:t>Límite</a:t>
            </a:r>
            <a:r>
              <a:rPr lang="pt-BR" dirty="0"/>
              <a:t> líquido </a:t>
            </a:r>
            <a:r>
              <a:rPr lang="pt-BR" dirty="0" err="1"/>
              <a:t>INV</a:t>
            </a:r>
            <a:r>
              <a:rPr lang="pt-BR" dirty="0"/>
              <a:t> E 125</a:t>
            </a:r>
            <a:endParaRPr lang="es-CO" dirty="0"/>
          </a:p>
        </p:txBody>
      </p:sp>
      <p:sp>
        <p:nvSpPr>
          <p:cNvPr id="22" name="CuadroTexto 21">
            <a:extLst>
              <a:ext uri="{FF2B5EF4-FFF2-40B4-BE49-F238E27FC236}">
                <a16:creationId xmlns:a16="http://schemas.microsoft.com/office/drawing/2014/main" xmlns="" id="{99BB31F3-6D68-45EC-B15F-9700C088EE7D}"/>
              </a:ext>
            </a:extLst>
          </p:cNvPr>
          <p:cNvSpPr txBox="1"/>
          <p:nvPr/>
        </p:nvSpPr>
        <p:spPr>
          <a:xfrm>
            <a:off x="3212773" y="2344301"/>
            <a:ext cx="2598698" cy="369332"/>
          </a:xfrm>
          <a:prstGeom prst="rect">
            <a:avLst/>
          </a:prstGeom>
          <a:noFill/>
        </p:spPr>
        <p:txBody>
          <a:bodyPr wrap="square" rtlCol="0" anchor="ctr">
            <a:spAutoFit/>
          </a:bodyPr>
          <a:lstStyle/>
          <a:p>
            <a:pPr>
              <a:spcBef>
                <a:spcPts val="600"/>
              </a:spcBef>
            </a:pPr>
            <a:r>
              <a:rPr lang="pt-BR" dirty="0" err="1"/>
              <a:t>Límite</a:t>
            </a:r>
            <a:r>
              <a:rPr lang="pt-BR" dirty="0"/>
              <a:t> plástico </a:t>
            </a:r>
            <a:r>
              <a:rPr lang="pt-BR" dirty="0" err="1"/>
              <a:t>INV</a:t>
            </a:r>
            <a:r>
              <a:rPr lang="pt-BR" dirty="0"/>
              <a:t> E 126</a:t>
            </a:r>
            <a:endParaRPr lang="es-CO" dirty="0"/>
          </a:p>
        </p:txBody>
      </p:sp>
      <p:sp>
        <p:nvSpPr>
          <p:cNvPr id="23" name="Rectángulo 22">
            <a:extLst>
              <a:ext uri="{FF2B5EF4-FFF2-40B4-BE49-F238E27FC236}">
                <a16:creationId xmlns:a16="http://schemas.microsoft.com/office/drawing/2014/main" xmlns="" id="{AD85DD48-7A44-4DC9-8BEB-BB477159E57E}"/>
              </a:ext>
            </a:extLst>
          </p:cNvPr>
          <p:cNvSpPr/>
          <p:nvPr/>
        </p:nvSpPr>
        <p:spPr>
          <a:xfrm>
            <a:off x="6630687" y="2338581"/>
            <a:ext cx="1535998" cy="369332"/>
          </a:xfrm>
          <a:prstGeom prst="rect">
            <a:avLst/>
          </a:prstGeom>
        </p:spPr>
        <p:txBody>
          <a:bodyPr wrap="none">
            <a:spAutoFit/>
          </a:bodyPr>
          <a:lstStyle/>
          <a:p>
            <a:r>
              <a:rPr lang="es-CO" dirty="0" err="1"/>
              <a:t>CBR</a:t>
            </a:r>
            <a:r>
              <a:rPr lang="es-CO" dirty="0"/>
              <a:t> </a:t>
            </a:r>
            <a:r>
              <a:rPr lang="es-CO" dirty="0" err="1"/>
              <a:t>INV</a:t>
            </a:r>
            <a:r>
              <a:rPr lang="es-CO" dirty="0"/>
              <a:t> E-148</a:t>
            </a:r>
          </a:p>
        </p:txBody>
      </p:sp>
      <p:pic>
        <p:nvPicPr>
          <p:cNvPr id="24" name="Imagen 23">
            <a:extLst>
              <a:ext uri="{FF2B5EF4-FFF2-40B4-BE49-F238E27FC236}">
                <a16:creationId xmlns:a16="http://schemas.microsoft.com/office/drawing/2014/main" xmlns="" id="{F19297FA-AF43-433D-863E-BE886781038D}"/>
              </a:ext>
            </a:extLst>
          </p:cNvPr>
          <p:cNvPicPr>
            <a:picLocks noChangeAspect="1"/>
          </p:cNvPicPr>
          <p:nvPr/>
        </p:nvPicPr>
        <p:blipFill>
          <a:blip r:embed="rId6"/>
          <a:stretch>
            <a:fillRect/>
          </a:stretch>
        </p:blipFill>
        <p:spPr>
          <a:xfrm>
            <a:off x="8985901" y="2860140"/>
            <a:ext cx="2524682" cy="1901451"/>
          </a:xfrm>
          <a:prstGeom prst="rect">
            <a:avLst/>
          </a:prstGeom>
        </p:spPr>
      </p:pic>
      <p:sp>
        <p:nvSpPr>
          <p:cNvPr id="26" name="Rectángulo 25">
            <a:extLst>
              <a:ext uri="{FF2B5EF4-FFF2-40B4-BE49-F238E27FC236}">
                <a16:creationId xmlns:a16="http://schemas.microsoft.com/office/drawing/2014/main" xmlns="" id="{E94F6534-35E2-4C07-B36F-FF140B6A3CC9}"/>
              </a:ext>
            </a:extLst>
          </p:cNvPr>
          <p:cNvSpPr/>
          <p:nvPr/>
        </p:nvSpPr>
        <p:spPr>
          <a:xfrm>
            <a:off x="8985901" y="2338581"/>
            <a:ext cx="2735492" cy="369332"/>
          </a:xfrm>
          <a:prstGeom prst="rect">
            <a:avLst/>
          </a:prstGeom>
        </p:spPr>
        <p:txBody>
          <a:bodyPr wrap="none">
            <a:spAutoFit/>
          </a:bodyPr>
          <a:lstStyle/>
          <a:p>
            <a:r>
              <a:rPr lang="es-CO" dirty="0"/>
              <a:t>Granulometría </a:t>
            </a:r>
            <a:r>
              <a:rPr lang="es-CO" dirty="0" err="1"/>
              <a:t>INV</a:t>
            </a:r>
            <a:r>
              <a:rPr lang="es-CO" dirty="0"/>
              <a:t> E – 123 </a:t>
            </a:r>
          </a:p>
        </p:txBody>
      </p:sp>
    </p:spTree>
    <p:extLst>
      <p:ext uri="{BB962C8B-B14F-4D97-AF65-F5344CB8AC3E}">
        <p14:creationId xmlns:p14="http://schemas.microsoft.com/office/powerpoint/2010/main" val="13963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2D38D93F-1548-40FE-91C8-771401839297}"/>
              </a:ext>
            </a:extLst>
          </p:cNvPr>
          <p:cNvSpPr>
            <a:spLocks noGrp="1"/>
          </p:cNvSpPr>
          <p:nvPr>
            <p:ph type="body" sz="quarter" idx="11"/>
          </p:nvPr>
        </p:nvSpPr>
        <p:spPr>
          <a:xfrm>
            <a:off x="6934643" y="2187634"/>
            <a:ext cx="5054157" cy="2482731"/>
          </a:xfrm>
        </p:spPr>
        <p:txBody>
          <a:bodyPr wrap="square">
            <a:spAutoFit/>
          </a:bodyPr>
          <a:lstStyle/>
          <a:p>
            <a:pPr marL="457200" indent="-457200">
              <a:buFont typeface="+mj-lt"/>
              <a:buAutoNum type="arabicPeriod"/>
            </a:pPr>
            <a:r>
              <a:rPr lang="es-CO" sz="2400" dirty="0"/>
              <a:t> Generalidades</a:t>
            </a:r>
          </a:p>
          <a:p>
            <a:pPr marL="457200" indent="-457200">
              <a:buFont typeface="+mj-lt"/>
              <a:buAutoNum type="arabicPeriod"/>
            </a:pPr>
            <a:r>
              <a:rPr lang="es-CO" sz="2400" dirty="0"/>
              <a:t>Herramienta del proyecto tipo</a:t>
            </a:r>
          </a:p>
          <a:p>
            <a:pPr marL="457200" indent="-457200">
              <a:buFont typeface="+mj-lt"/>
              <a:buAutoNum type="arabicPeriod"/>
            </a:pPr>
            <a:r>
              <a:rPr lang="es-CO" sz="2400" dirty="0"/>
              <a:t>Ejemplo de aplicación</a:t>
            </a:r>
          </a:p>
        </p:txBody>
      </p:sp>
      <p:sp>
        <p:nvSpPr>
          <p:cNvPr id="3" name="Marcador de texto 2">
            <a:extLst>
              <a:ext uri="{FF2B5EF4-FFF2-40B4-BE49-F238E27FC236}">
                <a16:creationId xmlns:a16="http://schemas.microsoft.com/office/drawing/2014/main" xmlns="" id="{7385A7D3-7586-4460-A43B-08E553617C12}"/>
              </a:ext>
            </a:extLst>
          </p:cNvPr>
          <p:cNvSpPr>
            <a:spLocks noGrp="1"/>
          </p:cNvSpPr>
          <p:nvPr>
            <p:ph type="body" sz="quarter" idx="12"/>
          </p:nvPr>
        </p:nvSpPr>
        <p:spPr>
          <a:xfrm>
            <a:off x="6934643" y="514350"/>
            <a:ext cx="2076450" cy="1092200"/>
          </a:xfrm>
        </p:spPr>
        <p:txBody>
          <a:bodyPr>
            <a:noAutofit/>
          </a:bodyPr>
          <a:lstStyle/>
          <a:p>
            <a:r>
              <a:rPr lang="es-ES" sz="4000" dirty="0"/>
              <a:t>ÍNDICE</a:t>
            </a:r>
          </a:p>
        </p:txBody>
      </p:sp>
      <p:sp>
        <p:nvSpPr>
          <p:cNvPr id="4" name="Marcador de texto 3">
            <a:extLst>
              <a:ext uri="{FF2B5EF4-FFF2-40B4-BE49-F238E27FC236}">
                <a16:creationId xmlns:a16="http://schemas.microsoft.com/office/drawing/2014/main" xmlns="" id="{9E7EF70B-3E47-40BD-A521-0B05CC96D136}"/>
              </a:ext>
            </a:extLst>
          </p:cNvPr>
          <p:cNvSpPr>
            <a:spLocks noGrp="1"/>
          </p:cNvSpPr>
          <p:nvPr>
            <p:ph type="body" sz="quarter" idx="13"/>
          </p:nvPr>
        </p:nvSpPr>
        <p:spPr/>
        <p:txBody>
          <a:bodyPr/>
          <a:lstStyle/>
          <a:p>
            <a:r>
              <a:rPr lang="es-CO" b="1" dirty="0"/>
              <a:t>Proyecto Tipo Mejoramiento de vías terciarias</a:t>
            </a:r>
            <a:endParaRPr lang="es-ES" dirty="0"/>
          </a:p>
        </p:txBody>
      </p:sp>
    </p:spTree>
    <p:extLst>
      <p:ext uri="{BB962C8B-B14F-4D97-AF65-F5344CB8AC3E}">
        <p14:creationId xmlns:p14="http://schemas.microsoft.com/office/powerpoint/2010/main" val="21212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8C0778A-9FAC-48F9-A813-97504C15AD15}"/>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7" name="CuadroTexto 6">
            <a:extLst>
              <a:ext uri="{FF2B5EF4-FFF2-40B4-BE49-F238E27FC236}">
                <a16:creationId xmlns:a16="http://schemas.microsoft.com/office/drawing/2014/main" xmlns="" id="{5CCA7E5E-B7D5-452B-9862-B528B937E363}"/>
              </a:ext>
            </a:extLst>
          </p:cNvPr>
          <p:cNvSpPr txBox="1"/>
          <p:nvPr/>
        </p:nvSpPr>
        <p:spPr>
          <a:xfrm>
            <a:off x="289202" y="812800"/>
            <a:ext cx="11613596" cy="1785104"/>
          </a:xfrm>
          <a:prstGeom prst="rect">
            <a:avLst/>
          </a:prstGeom>
          <a:noFill/>
        </p:spPr>
        <p:txBody>
          <a:bodyPr wrap="square" rtlCol="0" anchor="ctr">
            <a:spAutoFit/>
          </a:bodyPr>
          <a:lstStyle/>
          <a:p>
            <a:pPr lvl="0"/>
            <a:r>
              <a:rPr lang="es-ES_tradnl" sz="2000" b="1" dirty="0"/>
              <a:t>4. </a:t>
            </a:r>
            <a:r>
              <a:rPr lang="es-CO" sz="2000" b="1" dirty="0"/>
              <a:t>Estudio de tránsito</a:t>
            </a:r>
            <a:endParaRPr lang="es-ES_tradnl" sz="2000" b="1" dirty="0"/>
          </a:p>
          <a:p>
            <a:pPr marL="285750" indent="-285750">
              <a:buFont typeface="Arial" panose="020B0604020202020204" pitchFamily="34" charset="0"/>
              <a:buChar char="•"/>
            </a:pPr>
            <a:r>
              <a:rPr lang="es-CO" dirty="0"/>
              <a:t>Conteos simplificados en una estación especifica</a:t>
            </a:r>
          </a:p>
          <a:p>
            <a:pPr marL="285750" indent="-285750">
              <a:buFont typeface="Arial" panose="020B0604020202020204" pitchFamily="34" charset="0"/>
              <a:buChar char="•"/>
            </a:pPr>
            <a:r>
              <a:rPr lang="es-CO" dirty="0"/>
              <a:t>En los periodos pico durante 10 horas continuas</a:t>
            </a:r>
          </a:p>
          <a:p>
            <a:pPr marL="285750" indent="-285750">
              <a:buFont typeface="Arial" panose="020B0604020202020204" pitchFamily="34" charset="0"/>
              <a:buChar char="•"/>
            </a:pPr>
            <a:r>
              <a:rPr lang="es-CO" dirty="0"/>
              <a:t>En dos días (uno típico y otro atípico)</a:t>
            </a:r>
          </a:p>
          <a:p>
            <a:pPr marL="285750" indent="-285750">
              <a:buFont typeface="Arial" panose="020B0604020202020204" pitchFamily="34" charset="0"/>
              <a:buChar char="•"/>
            </a:pPr>
            <a:r>
              <a:rPr lang="es-CO" dirty="0"/>
              <a:t>Dato de tránsito de las 24 horas para cada tipo día mediante la generación de factores de expansión</a:t>
            </a:r>
          </a:p>
          <a:p>
            <a:pPr marL="285750" indent="-285750">
              <a:buFont typeface="Arial" panose="020B0604020202020204" pitchFamily="34" charset="0"/>
              <a:buChar char="•"/>
            </a:pPr>
            <a:r>
              <a:rPr lang="es-CO" dirty="0"/>
              <a:t>Tránsito Promedio Diario Semanal TPDS.</a:t>
            </a:r>
          </a:p>
        </p:txBody>
      </p:sp>
      <p:pic>
        <p:nvPicPr>
          <p:cNvPr id="3" name="Imagen 2">
            <a:extLst>
              <a:ext uri="{FF2B5EF4-FFF2-40B4-BE49-F238E27FC236}">
                <a16:creationId xmlns:a16="http://schemas.microsoft.com/office/drawing/2014/main" xmlns="" id="{C9338887-9FA3-4892-B073-A3E75E2FCEA0}"/>
              </a:ext>
            </a:extLst>
          </p:cNvPr>
          <p:cNvPicPr>
            <a:picLocks noChangeAspect="1"/>
          </p:cNvPicPr>
          <p:nvPr/>
        </p:nvPicPr>
        <p:blipFill>
          <a:blip r:embed="rId3"/>
          <a:stretch>
            <a:fillRect/>
          </a:stretch>
        </p:blipFill>
        <p:spPr>
          <a:xfrm>
            <a:off x="343137" y="2959101"/>
            <a:ext cx="3850633" cy="2019300"/>
          </a:xfrm>
          <a:prstGeom prst="rect">
            <a:avLst/>
          </a:prstGeom>
        </p:spPr>
      </p:pic>
      <p:pic>
        <p:nvPicPr>
          <p:cNvPr id="16" name="Imagen 15">
            <a:extLst>
              <a:ext uri="{FF2B5EF4-FFF2-40B4-BE49-F238E27FC236}">
                <a16:creationId xmlns:a16="http://schemas.microsoft.com/office/drawing/2014/main" xmlns="" id="{0823F261-9BFB-40EA-9425-BD1E9B247D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436006" y="2716531"/>
            <a:ext cx="5124450" cy="1029969"/>
          </a:xfrm>
          <a:prstGeom prst="rect">
            <a:avLst/>
          </a:prstGeom>
          <a:noFill/>
          <a:ln>
            <a:noFill/>
          </a:ln>
        </p:spPr>
      </p:pic>
      <p:pic>
        <p:nvPicPr>
          <p:cNvPr id="2" name="Imagen 1">
            <a:extLst>
              <a:ext uri="{FF2B5EF4-FFF2-40B4-BE49-F238E27FC236}">
                <a16:creationId xmlns:a16="http://schemas.microsoft.com/office/drawing/2014/main" xmlns="" id="{154BCA5A-00AD-4792-A226-384F3FC07A8B}"/>
              </a:ext>
            </a:extLst>
          </p:cNvPr>
          <p:cNvPicPr>
            <a:picLocks noChangeAspect="1"/>
          </p:cNvPicPr>
          <p:nvPr/>
        </p:nvPicPr>
        <p:blipFill>
          <a:blip r:embed="rId5"/>
          <a:stretch>
            <a:fillRect/>
          </a:stretch>
        </p:blipFill>
        <p:spPr>
          <a:xfrm>
            <a:off x="6423549" y="3865127"/>
            <a:ext cx="3149363" cy="2097874"/>
          </a:xfrm>
          <a:prstGeom prst="rect">
            <a:avLst/>
          </a:prstGeom>
        </p:spPr>
      </p:pic>
      <p:sp>
        <p:nvSpPr>
          <p:cNvPr id="8" name="Rectángulo 7">
            <a:extLst>
              <a:ext uri="{FF2B5EF4-FFF2-40B4-BE49-F238E27FC236}">
                <a16:creationId xmlns:a16="http://schemas.microsoft.com/office/drawing/2014/main" xmlns="" id="{272FC515-3DF9-4BC0-AB68-ACB470D5A106}"/>
              </a:ext>
            </a:extLst>
          </p:cNvPr>
          <p:cNvSpPr/>
          <p:nvPr/>
        </p:nvSpPr>
        <p:spPr>
          <a:xfrm>
            <a:off x="10658009" y="4978401"/>
            <a:ext cx="1058303" cy="584775"/>
          </a:xfrm>
          <a:prstGeom prst="rect">
            <a:avLst/>
          </a:prstGeom>
        </p:spPr>
        <p:txBody>
          <a:bodyPr wrap="none">
            <a:spAutoFit/>
          </a:bodyPr>
          <a:lstStyle/>
          <a:p>
            <a:r>
              <a:rPr lang="es-CO" sz="3200" b="1" dirty="0"/>
              <a:t>TPDS</a:t>
            </a:r>
          </a:p>
        </p:txBody>
      </p:sp>
    </p:spTree>
    <p:extLst>
      <p:ext uri="{BB962C8B-B14F-4D97-AF65-F5344CB8AC3E}">
        <p14:creationId xmlns:p14="http://schemas.microsoft.com/office/powerpoint/2010/main" val="34833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Imagen">
            <a:extLst>
              <a:ext uri="{FF2B5EF4-FFF2-40B4-BE49-F238E27FC236}">
                <a16:creationId xmlns:a16="http://schemas.microsoft.com/office/drawing/2014/main" xmlns="" id="{0698DEE0-8A0B-49E0-8951-75D4CA3744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97835" y="3292692"/>
            <a:ext cx="3693480" cy="2643787"/>
          </a:xfrm>
          <a:prstGeom prst="rect">
            <a:avLst/>
          </a:prstGeom>
          <a:noFill/>
          <a:ln>
            <a:noFill/>
          </a:ln>
        </p:spPr>
      </p:pic>
      <p:sp>
        <p:nvSpPr>
          <p:cNvPr id="11" name="2 CuadroTexto">
            <a:extLst>
              <a:ext uri="{FF2B5EF4-FFF2-40B4-BE49-F238E27FC236}">
                <a16:creationId xmlns:a16="http://schemas.microsoft.com/office/drawing/2014/main" xmlns="" id="{039BF470-D778-4111-815A-8A54E106F0AA}"/>
              </a:ext>
            </a:extLst>
          </p:cNvPr>
          <p:cNvSpPr txBox="1"/>
          <p:nvPr/>
        </p:nvSpPr>
        <p:spPr>
          <a:xfrm>
            <a:off x="1197834" y="5538900"/>
            <a:ext cx="2669871" cy="369332"/>
          </a:xfrm>
          <a:prstGeom prst="rect">
            <a:avLst/>
          </a:prstGeom>
          <a:solidFill>
            <a:schemeClr val="accent1"/>
          </a:solidFill>
        </p:spPr>
        <p:txBody>
          <a:bodyPr wrap="square" rtlCol="0">
            <a:spAutoFit/>
          </a:bodyPr>
          <a:lstStyle/>
          <a:p>
            <a:r>
              <a:rPr lang="es-ES" dirty="0">
                <a:solidFill>
                  <a:schemeClr val="bg1"/>
                </a:solidFill>
              </a:rPr>
              <a:t>Alineamiento horizontal</a:t>
            </a:r>
            <a:endParaRPr lang="es-CO" dirty="0">
              <a:solidFill>
                <a:schemeClr val="bg1"/>
              </a:solidFill>
            </a:endParaRPr>
          </a:p>
        </p:txBody>
      </p:sp>
      <p:sp>
        <p:nvSpPr>
          <p:cNvPr id="13" name="9 CuadroTexto">
            <a:extLst>
              <a:ext uri="{FF2B5EF4-FFF2-40B4-BE49-F238E27FC236}">
                <a16:creationId xmlns:a16="http://schemas.microsoft.com/office/drawing/2014/main" xmlns="" id="{04D517E1-6BD0-4DD1-8340-50E9C6B81153}"/>
              </a:ext>
            </a:extLst>
          </p:cNvPr>
          <p:cNvSpPr txBox="1"/>
          <p:nvPr/>
        </p:nvSpPr>
        <p:spPr>
          <a:xfrm>
            <a:off x="6836105" y="2907296"/>
            <a:ext cx="3603010" cy="369332"/>
          </a:xfrm>
          <a:prstGeom prst="rect">
            <a:avLst/>
          </a:prstGeom>
          <a:noFill/>
        </p:spPr>
        <p:txBody>
          <a:bodyPr wrap="square" rtlCol="0">
            <a:spAutoFit/>
          </a:bodyPr>
          <a:lstStyle/>
          <a:p>
            <a:r>
              <a:rPr lang="es-ES" dirty="0"/>
              <a:t>Secciones transversales</a:t>
            </a:r>
            <a:endParaRPr lang="es-CO" dirty="0"/>
          </a:p>
        </p:txBody>
      </p:sp>
      <p:sp>
        <p:nvSpPr>
          <p:cNvPr id="22" name="Title 1">
            <a:extLst>
              <a:ext uri="{FF2B5EF4-FFF2-40B4-BE49-F238E27FC236}">
                <a16:creationId xmlns:a16="http://schemas.microsoft.com/office/drawing/2014/main" xmlns="" id="{52818415-9DE5-4EFE-B09C-5DF484B64FED}"/>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23" name="CuadroTexto 22">
            <a:extLst>
              <a:ext uri="{FF2B5EF4-FFF2-40B4-BE49-F238E27FC236}">
                <a16:creationId xmlns:a16="http://schemas.microsoft.com/office/drawing/2014/main" xmlns="" id="{2ADD7396-28FA-4E34-8804-9643477F0BB8}"/>
              </a:ext>
            </a:extLst>
          </p:cNvPr>
          <p:cNvSpPr txBox="1"/>
          <p:nvPr/>
        </p:nvSpPr>
        <p:spPr>
          <a:xfrm>
            <a:off x="289202" y="674303"/>
            <a:ext cx="6407446" cy="2062103"/>
          </a:xfrm>
          <a:prstGeom prst="rect">
            <a:avLst/>
          </a:prstGeom>
          <a:noFill/>
        </p:spPr>
        <p:txBody>
          <a:bodyPr wrap="square" rtlCol="0" anchor="ctr">
            <a:spAutoFit/>
          </a:bodyPr>
          <a:lstStyle/>
          <a:p>
            <a:pPr lvl="0"/>
            <a:r>
              <a:rPr lang="es-ES_tradnl" sz="2000" b="1" dirty="0"/>
              <a:t>5. Diseño geométrico</a:t>
            </a:r>
          </a:p>
          <a:p>
            <a:pPr marL="285750" indent="-285750">
              <a:buFont typeface="Arial" panose="020B0604020202020204" pitchFamily="34" charset="0"/>
              <a:buChar char="•"/>
            </a:pPr>
            <a:r>
              <a:rPr lang="es-CO" dirty="0"/>
              <a:t>Alineamiento horizontal: radios y tipos de curva</a:t>
            </a:r>
          </a:p>
          <a:p>
            <a:pPr marL="285750" indent="-285750">
              <a:buFont typeface="Arial" panose="020B0604020202020204" pitchFamily="34" charset="0"/>
              <a:buChar char="•"/>
            </a:pPr>
            <a:r>
              <a:rPr lang="es-CO" dirty="0"/>
              <a:t>Alineamiento vertical: rasante definitivo, estructura de pavimento y obras de arte, cotas y puntos obligados de rasante</a:t>
            </a:r>
          </a:p>
          <a:p>
            <a:pPr marL="285750" indent="-285750">
              <a:buFont typeface="Arial" panose="020B0604020202020204" pitchFamily="34" charset="0"/>
              <a:buChar char="•"/>
            </a:pPr>
            <a:r>
              <a:rPr lang="es-CO" dirty="0"/>
              <a:t>Sección transversal, cada 10 metros, movimiento de tierras acumulado, volúmenes de corte y relleno</a:t>
            </a:r>
          </a:p>
          <a:p>
            <a:pPr marL="285750" indent="-285750">
              <a:buFont typeface="Arial" panose="020B0604020202020204" pitchFamily="34" charset="0"/>
              <a:buChar char="•"/>
            </a:pPr>
            <a:r>
              <a:rPr lang="es-CO" dirty="0"/>
              <a:t>Planos planta - perfil</a:t>
            </a:r>
          </a:p>
        </p:txBody>
      </p:sp>
      <p:pic>
        <p:nvPicPr>
          <p:cNvPr id="2" name="Imagen 1">
            <a:extLst>
              <a:ext uri="{FF2B5EF4-FFF2-40B4-BE49-F238E27FC236}">
                <a16:creationId xmlns:a16="http://schemas.microsoft.com/office/drawing/2014/main" xmlns="" id="{43CF75E2-0040-49DE-9389-3B043B51FA36}"/>
              </a:ext>
            </a:extLst>
          </p:cNvPr>
          <p:cNvPicPr>
            <a:picLocks noChangeAspect="1"/>
          </p:cNvPicPr>
          <p:nvPr/>
        </p:nvPicPr>
        <p:blipFill>
          <a:blip r:embed="rId4"/>
          <a:stretch>
            <a:fillRect/>
          </a:stretch>
        </p:blipFill>
        <p:spPr>
          <a:xfrm>
            <a:off x="6883134" y="567507"/>
            <a:ext cx="5019664" cy="2339789"/>
          </a:xfrm>
          <a:prstGeom prst="rect">
            <a:avLst/>
          </a:prstGeom>
          <a:ln>
            <a:solidFill>
              <a:srgbClr val="000000"/>
            </a:solidFill>
          </a:ln>
        </p:spPr>
      </p:pic>
      <p:pic>
        <p:nvPicPr>
          <p:cNvPr id="3" name="Imagen 2">
            <a:extLst>
              <a:ext uri="{FF2B5EF4-FFF2-40B4-BE49-F238E27FC236}">
                <a16:creationId xmlns:a16="http://schemas.microsoft.com/office/drawing/2014/main" xmlns="" id="{90C5E781-FDEA-4A80-AB63-CC5F4978F4A5}"/>
              </a:ext>
            </a:extLst>
          </p:cNvPr>
          <p:cNvPicPr>
            <a:picLocks noChangeAspect="1"/>
          </p:cNvPicPr>
          <p:nvPr/>
        </p:nvPicPr>
        <p:blipFill>
          <a:blip r:embed="rId5"/>
          <a:stretch>
            <a:fillRect/>
          </a:stretch>
        </p:blipFill>
        <p:spPr>
          <a:xfrm>
            <a:off x="6883134" y="3360725"/>
            <a:ext cx="5018458" cy="2286893"/>
          </a:xfrm>
          <a:prstGeom prst="rect">
            <a:avLst/>
          </a:prstGeom>
          <a:ln>
            <a:solidFill>
              <a:srgbClr val="000000"/>
            </a:solidFill>
          </a:ln>
        </p:spPr>
      </p:pic>
      <p:sp>
        <p:nvSpPr>
          <p:cNvPr id="24" name="2 CuadroTexto">
            <a:extLst>
              <a:ext uri="{FF2B5EF4-FFF2-40B4-BE49-F238E27FC236}">
                <a16:creationId xmlns:a16="http://schemas.microsoft.com/office/drawing/2014/main" xmlns="" id="{62268AD8-FB68-4C67-AFA7-0729E602EA22}"/>
              </a:ext>
            </a:extLst>
          </p:cNvPr>
          <p:cNvSpPr txBox="1"/>
          <p:nvPr/>
        </p:nvSpPr>
        <p:spPr>
          <a:xfrm>
            <a:off x="6883134" y="2580013"/>
            <a:ext cx="2669871" cy="369332"/>
          </a:xfrm>
          <a:prstGeom prst="rect">
            <a:avLst/>
          </a:prstGeom>
          <a:solidFill>
            <a:schemeClr val="accent1"/>
          </a:solidFill>
        </p:spPr>
        <p:txBody>
          <a:bodyPr wrap="square" rtlCol="0">
            <a:spAutoFit/>
          </a:bodyPr>
          <a:lstStyle/>
          <a:p>
            <a:r>
              <a:rPr lang="es-ES" dirty="0">
                <a:solidFill>
                  <a:schemeClr val="bg1"/>
                </a:solidFill>
              </a:rPr>
              <a:t>Alineamiento vertical</a:t>
            </a:r>
            <a:endParaRPr lang="es-CO" dirty="0">
              <a:solidFill>
                <a:schemeClr val="bg1"/>
              </a:solidFill>
            </a:endParaRPr>
          </a:p>
        </p:txBody>
      </p:sp>
      <p:sp>
        <p:nvSpPr>
          <p:cNvPr id="25" name="2 CuadroTexto">
            <a:extLst>
              <a:ext uri="{FF2B5EF4-FFF2-40B4-BE49-F238E27FC236}">
                <a16:creationId xmlns:a16="http://schemas.microsoft.com/office/drawing/2014/main" xmlns="" id="{5CBEB6AA-7C0B-4AA9-A9EE-5A61299BD5FA}"/>
              </a:ext>
            </a:extLst>
          </p:cNvPr>
          <p:cNvSpPr txBox="1"/>
          <p:nvPr/>
        </p:nvSpPr>
        <p:spPr>
          <a:xfrm>
            <a:off x="6883134" y="5278286"/>
            <a:ext cx="2669871" cy="369332"/>
          </a:xfrm>
          <a:prstGeom prst="rect">
            <a:avLst/>
          </a:prstGeom>
          <a:solidFill>
            <a:schemeClr val="accent1"/>
          </a:solidFill>
        </p:spPr>
        <p:txBody>
          <a:bodyPr wrap="square" rtlCol="0">
            <a:spAutoFit/>
          </a:bodyPr>
          <a:lstStyle/>
          <a:p>
            <a:r>
              <a:rPr lang="es-ES" dirty="0">
                <a:solidFill>
                  <a:schemeClr val="bg1"/>
                </a:solidFill>
              </a:rPr>
              <a:t>Sección transversal</a:t>
            </a:r>
            <a:endParaRPr lang="es-CO" dirty="0">
              <a:solidFill>
                <a:schemeClr val="bg1"/>
              </a:solidFill>
            </a:endParaRPr>
          </a:p>
        </p:txBody>
      </p:sp>
    </p:spTree>
    <p:extLst>
      <p:ext uri="{BB962C8B-B14F-4D97-AF65-F5344CB8AC3E}">
        <p14:creationId xmlns:p14="http://schemas.microsoft.com/office/powerpoint/2010/main" val="33648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52818415-9DE5-4EFE-B09C-5DF484B64FED}"/>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23" name="CuadroTexto 22">
            <a:extLst>
              <a:ext uri="{FF2B5EF4-FFF2-40B4-BE49-F238E27FC236}">
                <a16:creationId xmlns:a16="http://schemas.microsoft.com/office/drawing/2014/main" xmlns="" id="{2ADD7396-28FA-4E34-8804-9643477F0BB8}"/>
              </a:ext>
            </a:extLst>
          </p:cNvPr>
          <p:cNvSpPr txBox="1"/>
          <p:nvPr/>
        </p:nvSpPr>
        <p:spPr>
          <a:xfrm>
            <a:off x="332744" y="645091"/>
            <a:ext cx="6407446" cy="4585871"/>
          </a:xfrm>
          <a:prstGeom prst="rect">
            <a:avLst/>
          </a:prstGeom>
          <a:noFill/>
        </p:spPr>
        <p:txBody>
          <a:bodyPr wrap="square" rtlCol="0" anchor="ctr">
            <a:spAutoFit/>
          </a:bodyPr>
          <a:lstStyle/>
          <a:p>
            <a:pPr lvl="0"/>
            <a:r>
              <a:rPr lang="es-ES_tradnl" sz="2000" b="1" dirty="0"/>
              <a:t>6. </a:t>
            </a:r>
            <a:r>
              <a:rPr lang="es-CO" sz="2000" b="1" dirty="0"/>
              <a:t>Estudio hidrológico y diseño hidráulico para diseño de drenajes</a:t>
            </a:r>
            <a:endParaRPr lang="es-ES_tradnl" sz="2000" b="1" dirty="0"/>
          </a:p>
          <a:p>
            <a:pPr marL="285750" indent="-285750">
              <a:buFont typeface="Arial" panose="020B0604020202020204" pitchFamily="34" charset="0"/>
              <a:buChar char="•"/>
            </a:pPr>
            <a:r>
              <a:rPr lang="es-CO" dirty="0"/>
              <a:t>Estudio hidrológico:</a:t>
            </a:r>
          </a:p>
          <a:p>
            <a:pPr marL="742950" lvl="1" indent="-285750">
              <a:buFont typeface="Arial" panose="020B0604020202020204" pitchFamily="34" charset="0"/>
              <a:buChar char="•"/>
            </a:pPr>
            <a:r>
              <a:rPr lang="es-CO" dirty="0"/>
              <a:t>Resumen de la localización del proyecto</a:t>
            </a:r>
          </a:p>
          <a:p>
            <a:pPr marL="742950" lvl="1" indent="-285750">
              <a:buFont typeface="Arial" panose="020B0604020202020204" pitchFamily="34" charset="0"/>
              <a:buChar char="•"/>
            </a:pPr>
            <a:r>
              <a:rPr lang="es-CO" dirty="0"/>
              <a:t>Recopilación y análisis de la información existente</a:t>
            </a:r>
          </a:p>
          <a:p>
            <a:pPr marL="742950" lvl="1" indent="-285750">
              <a:buFont typeface="Arial" panose="020B0604020202020204" pitchFamily="34" charset="0"/>
              <a:buChar char="•"/>
            </a:pPr>
            <a:r>
              <a:rPr lang="es-CO" dirty="0"/>
              <a:t>Metodología</a:t>
            </a:r>
          </a:p>
          <a:p>
            <a:pPr marL="742950" lvl="1" indent="-285750">
              <a:buFont typeface="Arial" panose="020B0604020202020204" pitchFamily="34" charset="0"/>
              <a:buChar char="•"/>
            </a:pPr>
            <a:r>
              <a:rPr lang="es-CO" dirty="0"/>
              <a:t>Análisis de lluvias </a:t>
            </a:r>
          </a:p>
          <a:p>
            <a:pPr marL="742950" lvl="1" indent="-285750">
              <a:buFont typeface="Arial" panose="020B0604020202020204" pitchFamily="34" charset="0"/>
              <a:buChar char="•"/>
            </a:pPr>
            <a:r>
              <a:rPr lang="es-CO" dirty="0"/>
              <a:t>Análisis de caudales</a:t>
            </a:r>
          </a:p>
          <a:p>
            <a:pPr marL="742950" lvl="1" indent="-285750">
              <a:buFont typeface="Arial" panose="020B0604020202020204" pitchFamily="34" charset="0"/>
              <a:buChar char="•"/>
            </a:pPr>
            <a:r>
              <a:rPr lang="es-CO" dirty="0"/>
              <a:t>Justificación de las fórmulas empleadas</a:t>
            </a:r>
          </a:p>
          <a:p>
            <a:pPr marL="285750" indent="-285750">
              <a:buFont typeface="Arial" panose="020B0604020202020204" pitchFamily="34" charset="0"/>
              <a:buChar char="•"/>
            </a:pPr>
            <a:r>
              <a:rPr lang="es-CO" dirty="0"/>
              <a:t>Diseño hidráulico</a:t>
            </a:r>
          </a:p>
          <a:p>
            <a:pPr marL="742950" lvl="1" indent="-285750">
              <a:buFont typeface="Arial" panose="020B0604020202020204" pitchFamily="34" charset="0"/>
              <a:buChar char="•"/>
            </a:pPr>
            <a:r>
              <a:rPr lang="es-CO" dirty="0"/>
              <a:t>Geomorfología – Dinámica Fluvial </a:t>
            </a:r>
          </a:p>
          <a:p>
            <a:pPr marL="742950" lvl="1" indent="-285750">
              <a:buFont typeface="Arial" panose="020B0604020202020204" pitchFamily="34" charset="0"/>
              <a:buChar char="•"/>
            </a:pPr>
            <a:r>
              <a:rPr lang="es-CO" dirty="0"/>
              <a:t>Hidráulica de obras </a:t>
            </a:r>
          </a:p>
          <a:p>
            <a:pPr marL="742950" lvl="1" indent="-285750">
              <a:buFont typeface="Arial" panose="020B0604020202020204" pitchFamily="34" charset="0"/>
              <a:buChar char="•"/>
            </a:pPr>
            <a:r>
              <a:rPr lang="es-CO" dirty="0"/>
              <a:t>Uso de programas de cómputo</a:t>
            </a:r>
          </a:p>
          <a:p>
            <a:pPr marL="742950" lvl="1" indent="-285750">
              <a:buFont typeface="Arial" panose="020B0604020202020204" pitchFamily="34" charset="0"/>
              <a:buChar char="•"/>
            </a:pPr>
            <a:r>
              <a:rPr lang="es-CO" dirty="0"/>
              <a:t>Chequeo de las obras hidráulicas existentes y de diseño</a:t>
            </a:r>
          </a:p>
          <a:p>
            <a:pPr marL="742950" lvl="1" indent="-285750">
              <a:buFont typeface="Arial" panose="020B0604020202020204" pitchFamily="34" charset="0"/>
              <a:buChar char="•"/>
            </a:pPr>
            <a:r>
              <a:rPr lang="es-CO" dirty="0"/>
              <a:t>Análisis hidráulico</a:t>
            </a:r>
          </a:p>
          <a:p>
            <a:pPr marL="742950" lvl="1" indent="-285750">
              <a:buFont typeface="Arial" panose="020B0604020202020204" pitchFamily="34" charset="0"/>
              <a:buChar char="•"/>
            </a:pPr>
            <a:r>
              <a:rPr lang="es-CO" dirty="0"/>
              <a:t>Conclusiones y recomendaciones</a:t>
            </a:r>
          </a:p>
        </p:txBody>
      </p:sp>
      <p:pic>
        <p:nvPicPr>
          <p:cNvPr id="15" name="Imagen 14">
            <a:extLst>
              <a:ext uri="{FF2B5EF4-FFF2-40B4-BE49-F238E27FC236}">
                <a16:creationId xmlns:a16="http://schemas.microsoft.com/office/drawing/2014/main" xmlns="" id="{B6DB958F-2011-4B4B-8834-93ED30718476}"/>
              </a:ext>
            </a:extLst>
          </p:cNvPr>
          <p:cNvPicPr/>
          <p:nvPr/>
        </p:nvPicPr>
        <p:blipFill rotWithShape="1">
          <a:blip r:embed="rId3">
            <a:extLst>
              <a:ext uri="{28A0092B-C50C-407E-A947-70E740481C1C}">
                <a14:useLocalDpi xmlns:a14="http://schemas.microsoft.com/office/drawing/2010/main" val="0"/>
              </a:ext>
            </a:extLst>
          </a:blip>
          <a:srcRect l="20520" t="13844" r="28795"/>
          <a:stretch/>
        </p:blipFill>
        <p:spPr bwMode="auto">
          <a:xfrm>
            <a:off x="6783734" y="348905"/>
            <a:ext cx="2124676" cy="2597496"/>
          </a:xfrm>
          <a:prstGeom prst="rect">
            <a:avLst/>
          </a:prstGeom>
          <a:noFill/>
          <a:ln>
            <a:noFill/>
          </a:ln>
        </p:spPr>
      </p:pic>
      <p:pic>
        <p:nvPicPr>
          <p:cNvPr id="16" name="Imagen 15">
            <a:extLst>
              <a:ext uri="{FF2B5EF4-FFF2-40B4-BE49-F238E27FC236}">
                <a16:creationId xmlns:a16="http://schemas.microsoft.com/office/drawing/2014/main" xmlns="" id="{DA397E51-170A-4C34-A0EB-0BFD031CF7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6084" y="590662"/>
            <a:ext cx="2743200" cy="2058035"/>
          </a:xfrm>
          <a:prstGeom prst="rect">
            <a:avLst/>
          </a:prstGeom>
          <a:noFill/>
          <a:ln>
            <a:noFill/>
          </a:ln>
        </p:spPr>
      </p:pic>
      <p:pic>
        <p:nvPicPr>
          <p:cNvPr id="4" name="Imagen 3">
            <a:extLst>
              <a:ext uri="{FF2B5EF4-FFF2-40B4-BE49-F238E27FC236}">
                <a16:creationId xmlns:a16="http://schemas.microsoft.com/office/drawing/2014/main" xmlns="" id="{89D1A75A-86BA-406B-8F44-4FC0965CF30E}"/>
              </a:ext>
            </a:extLst>
          </p:cNvPr>
          <p:cNvPicPr>
            <a:picLocks noChangeAspect="1"/>
          </p:cNvPicPr>
          <p:nvPr/>
        </p:nvPicPr>
        <p:blipFill>
          <a:blip r:embed="rId5"/>
          <a:stretch>
            <a:fillRect/>
          </a:stretch>
        </p:blipFill>
        <p:spPr>
          <a:xfrm>
            <a:off x="8178958" y="1430059"/>
            <a:ext cx="2334252" cy="1449527"/>
          </a:xfrm>
          <a:prstGeom prst="rect">
            <a:avLst/>
          </a:prstGeom>
        </p:spPr>
      </p:pic>
      <p:pic>
        <p:nvPicPr>
          <p:cNvPr id="5" name="Imagen 4">
            <a:extLst>
              <a:ext uri="{FF2B5EF4-FFF2-40B4-BE49-F238E27FC236}">
                <a16:creationId xmlns:a16="http://schemas.microsoft.com/office/drawing/2014/main" xmlns="" id="{0291C14F-DFEF-4A16-8E1D-1BC3D52FED0C}"/>
              </a:ext>
            </a:extLst>
          </p:cNvPr>
          <p:cNvPicPr>
            <a:picLocks noChangeAspect="1"/>
          </p:cNvPicPr>
          <p:nvPr/>
        </p:nvPicPr>
        <p:blipFill>
          <a:blip r:embed="rId6"/>
          <a:stretch>
            <a:fillRect/>
          </a:stretch>
        </p:blipFill>
        <p:spPr>
          <a:xfrm>
            <a:off x="6692778" y="3021164"/>
            <a:ext cx="3293051" cy="2115200"/>
          </a:xfrm>
          <a:prstGeom prst="rect">
            <a:avLst/>
          </a:prstGeom>
        </p:spPr>
      </p:pic>
      <p:pic>
        <p:nvPicPr>
          <p:cNvPr id="17" name="Imagen 16">
            <a:extLst>
              <a:ext uri="{FF2B5EF4-FFF2-40B4-BE49-F238E27FC236}">
                <a16:creationId xmlns:a16="http://schemas.microsoft.com/office/drawing/2014/main" xmlns="" id="{0741C803-AE78-45F8-8420-D3E761E86E9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149862" y="3276584"/>
            <a:ext cx="1709394" cy="2369457"/>
          </a:xfrm>
          <a:prstGeom prst="rect">
            <a:avLst/>
          </a:prstGeom>
          <a:noFill/>
          <a:ln w="19050">
            <a:solidFill>
              <a:schemeClr val="tx1"/>
            </a:solidFill>
          </a:ln>
        </p:spPr>
      </p:pic>
    </p:spTree>
    <p:extLst>
      <p:ext uri="{BB962C8B-B14F-4D97-AF65-F5344CB8AC3E}">
        <p14:creationId xmlns:p14="http://schemas.microsoft.com/office/powerpoint/2010/main" val="122980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52818415-9DE5-4EFE-B09C-5DF484B64FED}"/>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23" name="CuadroTexto 22">
            <a:extLst>
              <a:ext uri="{FF2B5EF4-FFF2-40B4-BE49-F238E27FC236}">
                <a16:creationId xmlns:a16="http://schemas.microsoft.com/office/drawing/2014/main" xmlns="" id="{2ADD7396-28FA-4E34-8804-9643477F0BB8}"/>
              </a:ext>
            </a:extLst>
          </p:cNvPr>
          <p:cNvSpPr txBox="1"/>
          <p:nvPr/>
        </p:nvSpPr>
        <p:spPr>
          <a:xfrm>
            <a:off x="327535" y="809674"/>
            <a:ext cx="6407446" cy="2339102"/>
          </a:xfrm>
          <a:prstGeom prst="rect">
            <a:avLst/>
          </a:prstGeom>
          <a:noFill/>
        </p:spPr>
        <p:txBody>
          <a:bodyPr wrap="square" rtlCol="0" anchor="ctr">
            <a:spAutoFit/>
          </a:bodyPr>
          <a:lstStyle/>
          <a:p>
            <a:pPr lvl="0"/>
            <a:r>
              <a:rPr lang="es-ES_tradnl" sz="2000" b="1" dirty="0"/>
              <a:t>7. </a:t>
            </a:r>
            <a:r>
              <a:rPr lang="es-CO" sz="2000" b="1" dirty="0"/>
              <a:t>Gestión predial</a:t>
            </a:r>
          </a:p>
          <a:p>
            <a:pPr marL="285750" indent="-285750">
              <a:buFont typeface="Arial" panose="020B0604020202020204" pitchFamily="34" charset="0"/>
              <a:buChar char="•"/>
            </a:pPr>
            <a:r>
              <a:rPr lang="es-CO" dirty="0"/>
              <a:t>Evitar en lo posible la afectación de predios privados por lo cual el diseño se ubica entre cercas o linderos existentes.</a:t>
            </a:r>
          </a:p>
          <a:p>
            <a:pPr marL="285750" indent="-285750">
              <a:buFont typeface="Arial" panose="020B0604020202020204" pitchFamily="34" charset="0"/>
              <a:buChar char="•"/>
            </a:pPr>
            <a:r>
              <a:rPr lang="es-CO" dirty="0"/>
              <a:t>Se recomienda no llegar a tener que hacer afectación predial</a:t>
            </a:r>
          </a:p>
          <a:p>
            <a:pPr marL="285750" indent="-285750">
              <a:buFont typeface="Arial" panose="020B0604020202020204" pitchFamily="34" charset="0"/>
              <a:buChar char="•"/>
            </a:pPr>
            <a:r>
              <a:rPr lang="es-CO" dirty="0"/>
              <a:t>De no ser posible, se optará por seguir el procedimiento descrito en la ley 1228 de 2008, por la cual se determinan las fajas mínimas de retiro obligatorio o áreas de exclusión, para las carreteras del sistema vial nacional.</a:t>
            </a:r>
          </a:p>
        </p:txBody>
      </p:sp>
      <p:pic>
        <p:nvPicPr>
          <p:cNvPr id="9" name="Imagen 8">
            <a:extLst>
              <a:ext uri="{FF2B5EF4-FFF2-40B4-BE49-F238E27FC236}">
                <a16:creationId xmlns:a16="http://schemas.microsoft.com/office/drawing/2014/main" xmlns="" id="{25DCBFE5-4E21-41A0-9CDF-2BE9F57CA6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68399" y="2859319"/>
            <a:ext cx="5547913" cy="3055248"/>
          </a:xfrm>
          <a:prstGeom prst="rect">
            <a:avLst/>
          </a:prstGeom>
          <a:noFill/>
          <a:ln>
            <a:noFill/>
          </a:ln>
        </p:spPr>
      </p:pic>
    </p:spTree>
    <p:extLst>
      <p:ext uri="{BB962C8B-B14F-4D97-AF65-F5344CB8AC3E}">
        <p14:creationId xmlns:p14="http://schemas.microsoft.com/office/powerpoint/2010/main" val="38730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52818415-9DE5-4EFE-B09C-5DF484B64FED}"/>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23" name="CuadroTexto 22">
            <a:extLst>
              <a:ext uri="{FF2B5EF4-FFF2-40B4-BE49-F238E27FC236}">
                <a16:creationId xmlns:a16="http://schemas.microsoft.com/office/drawing/2014/main" xmlns="" id="{2ADD7396-28FA-4E34-8804-9643477F0BB8}"/>
              </a:ext>
            </a:extLst>
          </p:cNvPr>
          <p:cNvSpPr txBox="1"/>
          <p:nvPr/>
        </p:nvSpPr>
        <p:spPr>
          <a:xfrm>
            <a:off x="310139" y="842381"/>
            <a:ext cx="6407446" cy="4832092"/>
          </a:xfrm>
          <a:prstGeom prst="rect">
            <a:avLst/>
          </a:prstGeom>
          <a:noFill/>
        </p:spPr>
        <p:txBody>
          <a:bodyPr wrap="square" rtlCol="0" anchor="ctr">
            <a:spAutoFit/>
          </a:bodyPr>
          <a:lstStyle/>
          <a:p>
            <a:pPr lvl="0"/>
            <a:r>
              <a:rPr lang="es-ES_tradnl" sz="2000" b="1" dirty="0"/>
              <a:t>8. </a:t>
            </a:r>
            <a:r>
              <a:rPr lang="es-CO" sz="2000" b="1" dirty="0"/>
              <a:t>Manejo ambiental - PAGA</a:t>
            </a:r>
          </a:p>
          <a:p>
            <a:pPr marL="285750" indent="-285750">
              <a:buFont typeface="Arial" panose="020B0604020202020204" pitchFamily="34" charset="0"/>
              <a:buChar char="•"/>
            </a:pPr>
            <a:r>
              <a:rPr lang="es-CO" dirty="0"/>
              <a:t>En cuanto a las fuentes de materiales, se debe contar con certificación de existencia de canteras</a:t>
            </a:r>
          </a:p>
          <a:p>
            <a:pPr marL="742950" lvl="1" indent="-285750">
              <a:buFont typeface="Arial" panose="020B0604020202020204" pitchFamily="34" charset="0"/>
              <a:buChar char="•"/>
            </a:pPr>
            <a:r>
              <a:rPr lang="es-CO" dirty="0"/>
              <a:t>permisos mineros y ambientales</a:t>
            </a:r>
          </a:p>
          <a:p>
            <a:pPr marL="285750" indent="-285750">
              <a:buFont typeface="Arial" panose="020B0604020202020204" pitchFamily="34" charset="0"/>
              <a:buChar char="•"/>
            </a:pPr>
            <a:r>
              <a:rPr lang="es-CO" dirty="0"/>
              <a:t>Plan de Adaptación de la Guía ambiental – PAGA</a:t>
            </a:r>
          </a:p>
          <a:p>
            <a:pPr marL="742950" lvl="1" indent="-285750">
              <a:buFont typeface="Arial" panose="020B0604020202020204" pitchFamily="34" charset="0"/>
              <a:buChar char="•"/>
            </a:pPr>
            <a:r>
              <a:rPr lang="es-CO" dirty="0"/>
              <a:t>Generalidades</a:t>
            </a:r>
          </a:p>
          <a:p>
            <a:pPr marL="742950" lvl="1" indent="-285750">
              <a:buFont typeface="Arial" panose="020B0604020202020204" pitchFamily="34" charset="0"/>
              <a:buChar char="•"/>
            </a:pPr>
            <a:r>
              <a:rPr lang="es-CO" dirty="0"/>
              <a:t>Descripción del proyecto</a:t>
            </a:r>
          </a:p>
          <a:p>
            <a:pPr marL="742950" lvl="1" indent="-285750">
              <a:buFont typeface="Arial" panose="020B0604020202020204" pitchFamily="34" charset="0"/>
              <a:buChar char="•"/>
            </a:pPr>
            <a:r>
              <a:rPr lang="es-CO" dirty="0"/>
              <a:t>Descripción del área de influencia directa y caracterización ambiental</a:t>
            </a:r>
          </a:p>
          <a:p>
            <a:pPr marL="742950" lvl="1" indent="-285750">
              <a:buFont typeface="Arial" panose="020B0604020202020204" pitchFamily="34" charset="0"/>
              <a:buChar char="•"/>
            </a:pPr>
            <a:r>
              <a:rPr lang="es-CO" dirty="0"/>
              <a:t>Evaluación ambiental</a:t>
            </a:r>
          </a:p>
          <a:p>
            <a:pPr marL="742950" lvl="1" indent="-285750">
              <a:buFont typeface="Arial" panose="020B0604020202020204" pitchFamily="34" charset="0"/>
              <a:buChar char="•"/>
            </a:pPr>
            <a:r>
              <a:rPr lang="es-CO" dirty="0"/>
              <a:t>Programas de manejo ambiental</a:t>
            </a:r>
          </a:p>
          <a:p>
            <a:pPr marL="742950" lvl="1" indent="-285750">
              <a:buFont typeface="Arial" panose="020B0604020202020204" pitchFamily="34" charset="0"/>
              <a:buChar char="•"/>
            </a:pPr>
            <a:r>
              <a:rPr lang="es-CO" dirty="0"/>
              <a:t>Monitoreo y seguimiento ambiental </a:t>
            </a:r>
          </a:p>
          <a:p>
            <a:pPr marL="742950" lvl="1" indent="-285750">
              <a:buFont typeface="Arial" panose="020B0604020202020204" pitchFamily="34" charset="0"/>
              <a:buChar char="•"/>
            </a:pPr>
            <a:r>
              <a:rPr lang="es-CO" dirty="0"/>
              <a:t>Permisos ambientales</a:t>
            </a:r>
          </a:p>
          <a:p>
            <a:pPr marL="742950" lvl="1" indent="-285750">
              <a:buFont typeface="Arial" panose="020B0604020202020204" pitchFamily="34" charset="0"/>
              <a:buChar char="•"/>
            </a:pPr>
            <a:r>
              <a:rPr lang="es-CO" dirty="0"/>
              <a:t>Presupuesto</a:t>
            </a:r>
          </a:p>
          <a:p>
            <a:pPr marL="742950" lvl="1" indent="-285750">
              <a:buFont typeface="Arial" panose="020B0604020202020204" pitchFamily="34" charset="0"/>
              <a:buChar char="•"/>
            </a:pPr>
            <a:r>
              <a:rPr lang="es-CO" dirty="0"/>
              <a:t>Formatos</a:t>
            </a:r>
          </a:p>
          <a:p>
            <a:pPr marL="742950" lvl="1" indent="-285750">
              <a:buFont typeface="Arial" panose="020B0604020202020204" pitchFamily="34" charset="0"/>
              <a:buChar char="•"/>
            </a:pPr>
            <a:r>
              <a:rPr lang="es-CO" dirty="0"/>
              <a:t>Plan de contingencia ambiental</a:t>
            </a:r>
          </a:p>
          <a:p>
            <a:pPr marL="742950" lvl="1" indent="-285750">
              <a:buFont typeface="Arial" panose="020B0604020202020204" pitchFamily="34" charset="0"/>
              <a:buChar char="•"/>
            </a:pPr>
            <a:endParaRPr lang="es-CO" dirty="0"/>
          </a:p>
        </p:txBody>
      </p:sp>
      <p:pic>
        <p:nvPicPr>
          <p:cNvPr id="3" name="Imagen 2">
            <a:extLst>
              <a:ext uri="{FF2B5EF4-FFF2-40B4-BE49-F238E27FC236}">
                <a16:creationId xmlns:a16="http://schemas.microsoft.com/office/drawing/2014/main" xmlns="" id="{B1F1ED6D-532E-41BF-9ED8-27D1841C8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85" y="842381"/>
            <a:ext cx="3010580" cy="2257935"/>
          </a:xfrm>
          <a:prstGeom prst="rect">
            <a:avLst/>
          </a:prstGeom>
        </p:spPr>
      </p:pic>
      <p:pic>
        <p:nvPicPr>
          <p:cNvPr id="8" name="Imagen 7">
            <a:extLst>
              <a:ext uri="{FF2B5EF4-FFF2-40B4-BE49-F238E27FC236}">
                <a16:creationId xmlns:a16="http://schemas.microsoft.com/office/drawing/2014/main" xmlns="" id="{FD10BC4C-FB43-4386-A925-6FDD71F21A4F}"/>
              </a:ext>
            </a:extLst>
          </p:cNvPr>
          <p:cNvPicPr>
            <a:picLocks noChangeAspect="1"/>
          </p:cNvPicPr>
          <p:nvPr/>
        </p:nvPicPr>
        <p:blipFill>
          <a:blip r:embed="rId4"/>
          <a:stretch>
            <a:fillRect/>
          </a:stretch>
        </p:blipFill>
        <p:spPr>
          <a:xfrm>
            <a:off x="7206035" y="3676527"/>
            <a:ext cx="4237718" cy="2257935"/>
          </a:xfrm>
          <a:prstGeom prst="rect">
            <a:avLst/>
          </a:prstGeom>
        </p:spPr>
      </p:pic>
      <p:pic>
        <p:nvPicPr>
          <p:cNvPr id="7" name="Imagen 6">
            <a:extLst>
              <a:ext uri="{FF2B5EF4-FFF2-40B4-BE49-F238E27FC236}">
                <a16:creationId xmlns:a16="http://schemas.microsoft.com/office/drawing/2014/main" xmlns="" id="{629880C1-E4A3-46A4-85D3-14523B47D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5138" y="1171065"/>
            <a:ext cx="3010580" cy="2257935"/>
          </a:xfrm>
          <a:prstGeom prst="rect">
            <a:avLst/>
          </a:prstGeom>
        </p:spPr>
      </p:pic>
    </p:spTree>
    <p:extLst>
      <p:ext uri="{BB962C8B-B14F-4D97-AF65-F5344CB8AC3E}">
        <p14:creationId xmlns:p14="http://schemas.microsoft.com/office/powerpoint/2010/main" val="214841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xmlns="" id="{52818415-9DE5-4EFE-B09C-5DF484B64FED}"/>
              </a:ext>
            </a:extLst>
          </p:cNvPr>
          <p:cNvSpPr txBox="1">
            <a:spLocks/>
          </p:cNvSpPr>
          <p:nvPr/>
        </p:nvSpPr>
        <p:spPr>
          <a:xfrm>
            <a:off x="102716" y="118016"/>
            <a:ext cx="11613596" cy="69478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Estudios necesarios</a:t>
            </a:r>
          </a:p>
        </p:txBody>
      </p:sp>
      <p:sp>
        <p:nvSpPr>
          <p:cNvPr id="23" name="CuadroTexto 22">
            <a:extLst>
              <a:ext uri="{FF2B5EF4-FFF2-40B4-BE49-F238E27FC236}">
                <a16:creationId xmlns:a16="http://schemas.microsoft.com/office/drawing/2014/main" xmlns="" id="{2ADD7396-28FA-4E34-8804-9643477F0BB8}"/>
              </a:ext>
            </a:extLst>
          </p:cNvPr>
          <p:cNvSpPr txBox="1"/>
          <p:nvPr/>
        </p:nvSpPr>
        <p:spPr>
          <a:xfrm>
            <a:off x="277476" y="812800"/>
            <a:ext cx="5978119" cy="3170099"/>
          </a:xfrm>
          <a:prstGeom prst="rect">
            <a:avLst/>
          </a:prstGeom>
          <a:noFill/>
        </p:spPr>
        <p:txBody>
          <a:bodyPr wrap="square" rtlCol="0" anchor="ctr">
            <a:spAutoFit/>
          </a:bodyPr>
          <a:lstStyle/>
          <a:p>
            <a:pPr lvl="0"/>
            <a:r>
              <a:rPr lang="es-ES_tradnl" sz="2000" b="1" dirty="0"/>
              <a:t>9. </a:t>
            </a:r>
            <a:r>
              <a:rPr lang="es-CO" sz="2000" b="1" dirty="0"/>
              <a:t>Análisis de precios unitarios</a:t>
            </a:r>
          </a:p>
          <a:p>
            <a:pPr marL="285750" lvl="0" indent="-285750">
              <a:buFont typeface="Arial" panose="020B0604020202020204" pitchFamily="34" charset="0"/>
              <a:buChar char="•"/>
            </a:pPr>
            <a:r>
              <a:rPr lang="es-CO" dirty="0"/>
              <a:t>Cantidades de obra</a:t>
            </a:r>
          </a:p>
          <a:p>
            <a:pPr marL="285750" lvl="0" indent="-285750">
              <a:buFont typeface="Arial" panose="020B0604020202020204" pitchFamily="34" charset="0"/>
              <a:buChar char="•"/>
            </a:pPr>
            <a:r>
              <a:rPr lang="es-CO" dirty="0"/>
              <a:t>Detalle de cada APU del presupuesto</a:t>
            </a:r>
          </a:p>
          <a:p>
            <a:pPr marL="285750" lvl="0" indent="-285750">
              <a:buFont typeface="Arial" panose="020B0604020202020204" pitchFamily="34" charset="0"/>
              <a:buChar char="•"/>
            </a:pPr>
            <a:r>
              <a:rPr lang="es-CO" dirty="0"/>
              <a:t>Cálculo de Administración, Imprevistos y Utilidades (</a:t>
            </a:r>
            <a:r>
              <a:rPr lang="es-CO" dirty="0" err="1"/>
              <a:t>AIU</a:t>
            </a:r>
            <a:r>
              <a:rPr lang="es-CO" dirty="0"/>
              <a:t>)</a:t>
            </a:r>
          </a:p>
          <a:p>
            <a:pPr marL="285750" lvl="0" indent="-285750">
              <a:buFont typeface="Arial" panose="020B0604020202020204" pitchFamily="34" charset="0"/>
              <a:buChar char="•"/>
            </a:pPr>
            <a:r>
              <a:rPr lang="es-CO" dirty="0"/>
              <a:t>Detalle de presupuesto de interventoría y factor multiplicador</a:t>
            </a:r>
          </a:p>
          <a:p>
            <a:pPr marL="285750" lvl="0" indent="-285750">
              <a:buFont typeface="Arial" panose="020B0604020202020204" pitchFamily="34" charset="0"/>
              <a:buChar char="•"/>
            </a:pPr>
            <a:r>
              <a:rPr lang="es-CO" dirty="0"/>
              <a:t>Cronograma de obra</a:t>
            </a:r>
          </a:p>
          <a:p>
            <a:pPr marL="285750" lvl="0" indent="-285750">
              <a:buFont typeface="Arial" panose="020B0604020202020204" pitchFamily="34" charset="0"/>
              <a:buChar char="•"/>
            </a:pPr>
            <a:r>
              <a:rPr lang="es-CO" dirty="0"/>
              <a:t>Proceso constructivo</a:t>
            </a:r>
          </a:p>
          <a:p>
            <a:pPr marL="285750" lvl="0" indent="-285750">
              <a:buFont typeface="Arial" panose="020B0604020202020204" pitchFamily="34" charset="0"/>
              <a:buChar char="•"/>
            </a:pPr>
            <a:r>
              <a:rPr lang="en-US" dirty="0"/>
              <a:t>No debe ser </a:t>
            </a:r>
            <a:r>
              <a:rPr lang="en-US" dirty="0" err="1"/>
              <a:t>calculado</a:t>
            </a:r>
            <a:r>
              <a:rPr lang="en-US" dirty="0"/>
              <a:t> </a:t>
            </a:r>
            <a:r>
              <a:rPr lang="en-US" dirty="0" err="1"/>
              <a:t>como</a:t>
            </a:r>
            <a:r>
              <a:rPr lang="en-US" dirty="0"/>
              <a:t> un </a:t>
            </a:r>
            <a:r>
              <a:rPr lang="en-US" dirty="0" err="1"/>
              <a:t>porcentaje</a:t>
            </a:r>
            <a:r>
              <a:rPr lang="en-US" dirty="0"/>
              <a:t> del </a:t>
            </a:r>
            <a:r>
              <a:rPr lang="en-US" dirty="0" err="1"/>
              <a:t>costo</a:t>
            </a:r>
            <a:r>
              <a:rPr lang="en-US" dirty="0"/>
              <a:t> </a:t>
            </a:r>
            <a:r>
              <a:rPr lang="en-US" dirty="0" err="1"/>
              <a:t>directo</a:t>
            </a:r>
            <a:r>
              <a:rPr lang="en-US" dirty="0"/>
              <a:t> de </a:t>
            </a:r>
            <a:r>
              <a:rPr lang="en-US" dirty="0" err="1"/>
              <a:t>obra</a:t>
            </a:r>
            <a:endParaRPr lang="es-CO" dirty="0"/>
          </a:p>
          <a:p>
            <a:pPr marL="742950" lvl="1" indent="-285750">
              <a:buFont typeface="Arial" panose="020B0604020202020204" pitchFamily="34" charset="0"/>
              <a:buChar char="•"/>
            </a:pPr>
            <a:endParaRPr lang="es-CO" dirty="0"/>
          </a:p>
        </p:txBody>
      </p:sp>
      <p:pic>
        <p:nvPicPr>
          <p:cNvPr id="2" name="Imagen 1">
            <a:extLst>
              <a:ext uri="{FF2B5EF4-FFF2-40B4-BE49-F238E27FC236}">
                <a16:creationId xmlns:a16="http://schemas.microsoft.com/office/drawing/2014/main" xmlns="" id="{15F9A3A3-2F2D-47E8-82DB-0A07417F16D7}"/>
              </a:ext>
            </a:extLst>
          </p:cNvPr>
          <p:cNvPicPr>
            <a:picLocks noChangeAspect="1"/>
          </p:cNvPicPr>
          <p:nvPr/>
        </p:nvPicPr>
        <p:blipFill>
          <a:blip r:embed="rId3"/>
          <a:stretch>
            <a:fillRect/>
          </a:stretch>
        </p:blipFill>
        <p:spPr>
          <a:xfrm>
            <a:off x="6255595" y="713592"/>
            <a:ext cx="3629099" cy="3368516"/>
          </a:xfrm>
          <a:prstGeom prst="rect">
            <a:avLst/>
          </a:prstGeom>
        </p:spPr>
      </p:pic>
      <p:pic>
        <p:nvPicPr>
          <p:cNvPr id="4" name="Imagen 3">
            <a:extLst>
              <a:ext uri="{FF2B5EF4-FFF2-40B4-BE49-F238E27FC236}">
                <a16:creationId xmlns:a16="http://schemas.microsoft.com/office/drawing/2014/main" xmlns="" id="{3E4598D2-FD62-4EB7-B7F7-8AD5464D9368}"/>
              </a:ext>
            </a:extLst>
          </p:cNvPr>
          <p:cNvPicPr>
            <a:picLocks noChangeAspect="1"/>
          </p:cNvPicPr>
          <p:nvPr/>
        </p:nvPicPr>
        <p:blipFill>
          <a:blip r:embed="rId4"/>
          <a:stretch>
            <a:fillRect/>
          </a:stretch>
        </p:blipFill>
        <p:spPr>
          <a:xfrm>
            <a:off x="1592984" y="3833924"/>
            <a:ext cx="3718947" cy="2199331"/>
          </a:xfrm>
          <a:prstGeom prst="rect">
            <a:avLst/>
          </a:prstGeom>
        </p:spPr>
      </p:pic>
      <p:pic>
        <p:nvPicPr>
          <p:cNvPr id="5" name="Imagen 4">
            <a:extLst>
              <a:ext uri="{FF2B5EF4-FFF2-40B4-BE49-F238E27FC236}">
                <a16:creationId xmlns:a16="http://schemas.microsoft.com/office/drawing/2014/main" xmlns="" id="{04CB0AF4-43E9-4A27-AF3E-90A1E97735B1}"/>
              </a:ext>
            </a:extLst>
          </p:cNvPr>
          <p:cNvPicPr>
            <a:picLocks noChangeAspect="1"/>
          </p:cNvPicPr>
          <p:nvPr/>
        </p:nvPicPr>
        <p:blipFill>
          <a:blip r:embed="rId5"/>
          <a:stretch>
            <a:fillRect/>
          </a:stretch>
        </p:blipFill>
        <p:spPr>
          <a:xfrm>
            <a:off x="7696762" y="3684702"/>
            <a:ext cx="4019550" cy="1985963"/>
          </a:xfrm>
          <a:prstGeom prst="rect">
            <a:avLst/>
          </a:prstGeom>
        </p:spPr>
      </p:pic>
    </p:spTree>
    <p:extLst>
      <p:ext uri="{BB962C8B-B14F-4D97-AF65-F5344CB8AC3E}">
        <p14:creationId xmlns:p14="http://schemas.microsoft.com/office/powerpoint/2010/main" val="157633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1"/>
          </p:nvPr>
        </p:nvSpPr>
        <p:spPr>
          <a:xfrm>
            <a:off x="6668645" y="2012950"/>
            <a:ext cx="5276611" cy="3556000"/>
          </a:xfrm>
        </p:spPr>
        <p:txBody>
          <a:bodyPr>
            <a:normAutofit/>
          </a:bodyPr>
          <a:lstStyle/>
          <a:p>
            <a:r>
              <a:rPr lang="es-ES" sz="4000" dirty="0"/>
              <a:t>Herramienta del proyecto tipo</a:t>
            </a:r>
          </a:p>
        </p:txBody>
      </p:sp>
      <p:sp>
        <p:nvSpPr>
          <p:cNvPr id="4" name="Text Placeholder 3">
            <a:extLst>
              <a:ext uri="{FF2B5EF4-FFF2-40B4-BE49-F238E27FC236}">
                <a16:creationId xmlns:a16="http://schemas.microsoft.com/office/drawing/2014/main" xmlns="" id="{7642B862-3732-4E7C-979D-B3628DC36648}"/>
              </a:ext>
            </a:extLst>
          </p:cNvPr>
          <p:cNvSpPr>
            <a:spLocks noGrp="1"/>
          </p:cNvSpPr>
          <p:nvPr>
            <p:ph type="body" sz="quarter" idx="12"/>
          </p:nvPr>
        </p:nvSpPr>
        <p:spPr/>
        <p:txBody>
          <a:bodyPr>
            <a:normAutofit lnSpcReduction="10000"/>
          </a:bodyPr>
          <a:lstStyle/>
          <a:p>
            <a:r>
              <a:rPr lang="es-CO" dirty="0"/>
              <a:t>2</a:t>
            </a:r>
          </a:p>
        </p:txBody>
      </p:sp>
      <p:sp>
        <p:nvSpPr>
          <p:cNvPr id="5" name="Text Placeholder 7">
            <a:extLst>
              <a:ext uri="{FF2B5EF4-FFF2-40B4-BE49-F238E27FC236}">
                <a16:creationId xmlns:a16="http://schemas.microsoft.com/office/drawing/2014/main" xmlns="" id="{536D6296-AB02-4759-96E2-622574181545}"/>
              </a:ext>
            </a:extLst>
          </p:cNvPr>
          <p:cNvSpPr txBox="1">
            <a:spLocks/>
          </p:cNvSpPr>
          <p:nvPr/>
        </p:nvSpPr>
        <p:spPr>
          <a:xfrm>
            <a:off x="6668645" y="4194969"/>
            <a:ext cx="5418460" cy="2663032"/>
          </a:xfrm>
          <a:prstGeom prst="rect">
            <a:avLst/>
          </a:prstGeom>
        </p:spPr>
        <p:txBody>
          <a:bodyPr anchor="ctr">
            <a:normAutofit/>
          </a:bodyPr>
          <a:lstStyle>
            <a:lvl1pPr marL="0" indent="0" algn="ctr" defTabSz="914400" rtl="0" eaLnBrk="1" latinLnBrk="0" hangingPunct="1">
              <a:lnSpc>
                <a:spcPct val="80000"/>
              </a:lnSpc>
              <a:spcBef>
                <a:spcPts val="0"/>
              </a:spcBef>
              <a:buFont typeface="Arial" panose="020B0604020202020204" pitchFamily="34" charset="0"/>
              <a:buNone/>
              <a:defRPr sz="2400" b="1" kern="1200">
                <a:solidFill>
                  <a:schemeClr val="tx1">
                    <a:lumMod val="75000"/>
                    <a:lumOff val="25000"/>
                  </a:schemeClr>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CO" b="0" dirty="0">
                <a:solidFill>
                  <a:schemeClr val="bg1"/>
                </a:solidFill>
              </a:rPr>
              <a:t>Proyecto Tipo Mejoramiento de vías terciarias</a:t>
            </a:r>
          </a:p>
        </p:txBody>
      </p:sp>
    </p:spTree>
    <p:extLst>
      <p:ext uri="{BB962C8B-B14F-4D97-AF65-F5344CB8AC3E}">
        <p14:creationId xmlns:p14="http://schemas.microsoft.com/office/powerpoint/2010/main" val="4138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Alcances</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Nota importante</a:t>
            </a:r>
          </a:p>
        </p:txBody>
      </p:sp>
      <p:sp>
        <p:nvSpPr>
          <p:cNvPr id="6" name="Marcador de texto 5">
            <a:extLst>
              <a:ext uri="{FF2B5EF4-FFF2-40B4-BE49-F238E27FC236}">
                <a16:creationId xmlns:a16="http://schemas.microsoft.com/office/drawing/2014/main" xmlns="" id="{69696F7D-7750-413A-B002-D216C6F77D19}"/>
              </a:ext>
            </a:extLst>
          </p:cNvPr>
          <p:cNvSpPr>
            <a:spLocks noGrp="1"/>
          </p:cNvSpPr>
          <p:nvPr>
            <p:ph type="body" sz="quarter" idx="11"/>
          </p:nvPr>
        </p:nvSpPr>
        <p:spPr/>
        <p:txBody>
          <a:bodyPr/>
          <a:lstStyle/>
          <a:p>
            <a:endParaRPr lang="es-CO"/>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452710" y="1477814"/>
            <a:ext cx="11325307" cy="4093428"/>
          </a:xfrm>
          <a:prstGeom prst="rect">
            <a:avLst/>
          </a:prstGeom>
          <a:noFill/>
        </p:spPr>
        <p:txBody>
          <a:bodyPr wrap="square" rtlCol="0" anchor="ctr">
            <a:spAutoFit/>
          </a:bodyPr>
          <a:lstStyle/>
          <a:p>
            <a:pPr algn="just"/>
            <a:r>
              <a:rPr lang="es-MX" sz="2000" dirty="0"/>
              <a:t>El PROYECTO TIPO, su herramienta asociada y demás anexos no pretende reemplazar, ni modificar la reglamentación, manuales y normas técnicas adoptada para el diseño y construcción de obras de infraestructura vial en Colombia. </a:t>
            </a:r>
          </a:p>
          <a:p>
            <a:pPr algn="just"/>
            <a:r>
              <a:rPr lang="es-MX" sz="2000" dirty="0"/>
              <a:t> </a:t>
            </a:r>
          </a:p>
          <a:p>
            <a:pPr algn="just"/>
            <a:r>
              <a:rPr lang="es-MX" sz="2000" dirty="0"/>
              <a:t>El PROYECTO TIPO, su herramienta asociada y demás anexos son un mecanismo que permitirá a las entidades territoriales, dar los primeros pasos para estructurar el proyecto de mejoramiento vial, con el fin de buscar su financiación a través de recursos del Sistema General de Regalías -SGR-, optimizando los procesos de selección alternativa de solución y formulación y diseño del proyecto, generando ahorro en costos y tiempo para la entidad territorial.</a:t>
            </a:r>
          </a:p>
          <a:p>
            <a:pPr algn="just"/>
            <a:r>
              <a:rPr lang="es-MX" sz="2000" dirty="0"/>
              <a:t> </a:t>
            </a:r>
          </a:p>
          <a:p>
            <a:pPr algn="just"/>
            <a:r>
              <a:rPr lang="es-MX" sz="2000" dirty="0"/>
              <a:t>Los resultados obtenidos con la aplicación de la herramienta de selección de alternativas para mejoramiento de vías terciarias son responsabilidad única del responsable de la estructuración del proyecto particular y de ninguna forma compromete al DNP en su uso.</a:t>
            </a:r>
          </a:p>
        </p:txBody>
      </p:sp>
    </p:spTree>
    <p:extLst>
      <p:ext uri="{BB962C8B-B14F-4D97-AF65-F5344CB8AC3E}">
        <p14:creationId xmlns:p14="http://schemas.microsoft.com/office/powerpoint/2010/main" val="160738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Definición de tramos homogéneos</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452710" y="1077709"/>
            <a:ext cx="11325307" cy="4893647"/>
          </a:xfrm>
          <a:prstGeom prst="rect">
            <a:avLst/>
          </a:prstGeom>
          <a:noFill/>
        </p:spPr>
        <p:txBody>
          <a:bodyPr wrap="square" rtlCol="0" anchor="ctr">
            <a:spAutoFit/>
          </a:bodyPr>
          <a:lstStyle/>
          <a:p>
            <a:pPr marL="285750" indent="-285750" algn="just">
              <a:buFont typeface="Wingdings" panose="05000000000000000000" pitchFamily="2" charset="2"/>
              <a:buChar char="§"/>
            </a:pPr>
            <a:r>
              <a:rPr lang="es-CO" sz="2400" dirty="0"/>
              <a:t>Condiciones de tránsito, </a:t>
            </a:r>
          </a:p>
          <a:p>
            <a:pPr marL="285750" indent="-285750" algn="just">
              <a:buFont typeface="Wingdings" panose="05000000000000000000" pitchFamily="2" charset="2"/>
              <a:buChar char="§"/>
            </a:pPr>
            <a:r>
              <a:rPr lang="es-CO" sz="2400" dirty="0"/>
              <a:t>Clima y </a:t>
            </a:r>
          </a:p>
          <a:p>
            <a:pPr marL="285750" indent="-285750" algn="just">
              <a:buFont typeface="Wingdings" panose="05000000000000000000" pitchFamily="2" charset="2"/>
              <a:buChar char="§"/>
            </a:pPr>
            <a:r>
              <a:rPr lang="es-CO" sz="2400" dirty="0"/>
              <a:t>Características geotécnicas de la subrasante.</a:t>
            </a:r>
          </a:p>
          <a:p>
            <a:pPr algn="just"/>
            <a:endParaRPr lang="es-CO" sz="2400" dirty="0"/>
          </a:p>
          <a:p>
            <a:pPr algn="just"/>
            <a:r>
              <a:rPr lang="es-MX" sz="2400" dirty="0"/>
              <a:t>Se debe tener en cuenta que la herramienta </a:t>
            </a:r>
            <a:r>
              <a:rPr lang="es-MX" sz="2400" b="1" dirty="0"/>
              <a:t>NO evalúa, ni identifica, ni procesa</a:t>
            </a:r>
            <a:r>
              <a:rPr lang="es-MX" sz="2400" dirty="0"/>
              <a:t> varios segmentos homogéneos en el mismo libro de cálculo.</a:t>
            </a:r>
          </a:p>
          <a:p>
            <a:pPr algn="just"/>
            <a:endParaRPr lang="es-MX" sz="2400" dirty="0"/>
          </a:p>
          <a:p>
            <a:pPr algn="just"/>
            <a:r>
              <a:rPr lang="es-MX" sz="2400" dirty="0"/>
              <a:t>El usuario deberá analizar el proyecto en toda su extensión y establecer si a todo lo largo del mismo existe homogeneidad en cuanto a las condiciones mencionadas para definir segmentos homogéneos.</a:t>
            </a:r>
          </a:p>
          <a:p>
            <a:pPr algn="just"/>
            <a:endParaRPr lang="es-MX" sz="2400" dirty="0"/>
          </a:p>
          <a:p>
            <a:pPr algn="just"/>
            <a:r>
              <a:rPr lang="es-MX" sz="2400" dirty="0"/>
              <a:t>Si existen varios tramos homogéneos deberá usar un archivo para cada uno.</a:t>
            </a:r>
            <a:endParaRPr lang="es-CO" sz="2400" dirty="0"/>
          </a:p>
          <a:p>
            <a:pPr lvl="0"/>
            <a:endParaRPr lang="es-CO" sz="2400" dirty="0"/>
          </a:p>
        </p:txBody>
      </p:sp>
    </p:spTree>
    <p:extLst>
      <p:ext uri="{BB962C8B-B14F-4D97-AF65-F5344CB8AC3E}">
        <p14:creationId xmlns:p14="http://schemas.microsoft.com/office/powerpoint/2010/main" val="41714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Estructura general</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89201" y="1536173"/>
            <a:ext cx="11613596" cy="3785652"/>
          </a:xfrm>
          <a:prstGeom prst="rect">
            <a:avLst/>
          </a:prstGeom>
          <a:noFill/>
        </p:spPr>
        <p:txBody>
          <a:bodyPr wrap="square" rtlCol="0" anchor="ctr">
            <a:spAutoFit/>
          </a:bodyPr>
          <a:lstStyle/>
          <a:p>
            <a:pPr algn="just"/>
            <a:r>
              <a:rPr lang="es-CO" sz="2400" dirty="0"/>
              <a:t>El archivo de la herramienta de selección de alternativa tiene por nombre: </a:t>
            </a:r>
            <a:r>
              <a:rPr lang="es-CO" sz="2400" b="1" dirty="0"/>
              <a:t>DNP-Herramienta-PyTipoRVT.xlsm</a:t>
            </a:r>
          </a:p>
          <a:p>
            <a:pPr algn="just"/>
            <a:endParaRPr lang="es-CO" sz="2400" b="1" dirty="0"/>
          </a:p>
          <a:p>
            <a:pPr marL="342900" indent="-342900" algn="just">
              <a:buFont typeface="Arial" panose="020B0604020202020204" pitchFamily="34" charset="0"/>
              <a:buChar char="•"/>
            </a:pPr>
            <a:r>
              <a:rPr lang="es-CO" sz="2400" dirty="0"/>
              <a:t>Celdas en color gris para ingresar datos</a:t>
            </a:r>
          </a:p>
          <a:p>
            <a:pPr marL="342900" indent="-342900" algn="just">
              <a:buFont typeface="Arial" panose="020B0604020202020204" pitchFamily="34" charset="0"/>
              <a:buChar char="•"/>
            </a:pPr>
            <a:endParaRPr lang="es-CO" sz="2400" dirty="0"/>
          </a:p>
          <a:p>
            <a:pPr marL="342900" indent="-342900" algn="just">
              <a:buFont typeface="Arial" panose="020B0604020202020204" pitchFamily="34" charset="0"/>
              <a:buChar char="•"/>
            </a:pPr>
            <a:endParaRPr lang="es-CO" sz="2400" dirty="0"/>
          </a:p>
          <a:p>
            <a:pPr marL="342900" indent="-342900" algn="just">
              <a:buFont typeface="Arial" panose="020B0604020202020204" pitchFamily="34" charset="0"/>
              <a:buChar char="•"/>
            </a:pPr>
            <a:r>
              <a:rPr lang="es-CO" sz="2400" dirty="0"/>
              <a:t>Navegación de ingreso por medio de botones</a:t>
            </a:r>
          </a:p>
          <a:p>
            <a:pPr marL="342900" indent="-342900" algn="just">
              <a:buFont typeface="Arial" panose="020B0604020202020204" pitchFamily="34" charset="0"/>
              <a:buChar char="•"/>
            </a:pPr>
            <a:endParaRPr lang="es-CO" sz="2400" dirty="0"/>
          </a:p>
          <a:p>
            <a:pPr marL="342900" indent="-342900" algn="just">
              <a:buFont typeface="Arial" panose="020B0604020202020204" pitchFamily="34" charset="0"/>
              <a:buChar char="•"/>
            </a:pPr>
            <a:endParaRPr lang="es-CO" sz="2400" dirty="0"/>
          </a:p>
          <a:p>
            <a:pPr marL="342900" indent="-342900" algn="just">
              <a:buFont typeface="Arial" panose="020B0604020202020204" pitchFamily="34" charset="0"/>
              <a:buChar char="•"/>
            </a:pPr>
            <a:r>
              <a:rPr lang="es-CO" sz="2400" dirty="0"/>
              <a:t>Navegación de regreso</a:t>
            </a:r>
          </a:p>
        </p:txBody>
      </p:sp>
      <p:pic>
        <p:nvPicPr>
          <p:cNvPr id="6" name="Imagen 5">
            <a:extLst>
              <a:ext uri="{FF2B5EF4-FFF2-40B4-BE49-F238E27FC236}">
                <a16:creationId xmlns:a16="http://schemas.microsoft.com/office/drawing/2014/main" xmlns="" id="{ED57616D-3B4D-4A86-B4C2-C1CDE28671E2}"/>
              </a:ext>
            </a:extLst>
          </p:cNvPr>
          <p:cNvPicPr>
            <a:picLocks noChangeAspect="1"/>
          </p:cNvPicPr>
          <p:nvPr/>
        </p:nvPicPr>
        <p:blipFill>
          <a:blip r:embed="rId2"/>
          <a:stretch>
            <a:fillRect/>
          </a:stretch>
        </p:blipFill>
        <p:spPr>
          <a:xfrm>
            <a:off x="6096000" y="2481848"/>
            <a:ext cx="5343525" cy="600075"/>
          </a:xfrm>
          <a:prstGeom prst="rect">
            <a:avLst/>
          </a:prstGeom>
        </p:spPr>
      </p:pic>
      <p:pic>
        <p:nvPicPr>
          <p:cNvPr id="7" name="Imagen 6">
            <a:extLst>
              <a:ext uri="{FF2B5EF4-FFF2-40B4-BE49-F238E27FC236}">
                <a16:creationId xmlns:a16="http://schemas.microsoft.com/office/drawing/2014/main" xmlns="" id="{D36DA52F-0069-4601-A4FC-F6F375918D80}"/>
              </a:ext>
            </a:extLst>
          </p:cNvPr>
          <p:cNvPicPr>
            <a:picLocks noChangeAspect="1"/>
          </p:cNvPicPr>
          <p:nvPr/>
        </p:nvPicPr>
        <p:blipFill>
          <a:blip r:embed="rId3"/>
          <a:stretch>
            <a:fillRect/>
          </a:stretch>
        </p:blipFill>
        <p:spPr>
          <a:xfrm>
            <a:off x="7138987" y="3641835"/>
            <a:ext cx="1628775" cy="771525"/>
          </a:xfrm>
          <a:prstGeom prst="rect">
            <a:avLst/>
          </a:prstGeom>
        </p:spPr>
      </p:pic>
      <p:pic>
        <p:nvPicPr>
          <p:cNvPr id="8" name="Imagen 7">
            <a:hlinkClick r:id="rId4"/>
            <a:extLst>
              <a:ext uri="{FF2B5EF4-FFF2-40B4-BE49-F238E27FC236}">
                <a16:creationId xmlns:a16="http://schemas.microsoft.com/office/drawing/2014/main" xmlns="" id="{00000000-0008-0000-1800-00000800000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2240" y="4903133"/>
            <a:ext cx="748740" cy="8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xmlns="" id="{94DB0561-2492-4653-BC40-D0602B91CC88}"/>
              </a:ext>
            </a:extLst>
          </p:cNvPr>
          <p:cNvPicPr>
            <a:picLocks noChangeAspect="1"/>
          </p:cNvPicPr>
          <p:nvPr/>
        </p:nvPicPr>
        <p:blipFill>
          <a:blip r:embed="rId6"/>
          <a:stretch>
            <a:fillRect/>
          </a:stretch>
        </p:blipFill>
        <p:spPr>
          <a:xfrm>
            <a:off x="9497079" y="3658948"/>
            <a:ext cx="838200" cy="542925"/>
          </a:xfrm>
          <a:prstGeom prst="rect">
            <a:avLst/>
          </a:prstGeom>
        </p:spPr>
      </p:pic>
    </p:spTree>
    <p:extLst>
      <p:ext uri="{BB962C8B-B14F-4D97-AF65-F5344CB8AC3E}">
        <p14:creationId xmlns:p14="http://schemas.microsoft.com/office/powerpoint/2010/main" val="41513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1"/>
          </p:nvPr>
        </p:nvSpPr>
        <p:spPr>
          <a:xfrm>
            <a:off x="6668645" y="2012950"/>
            <a:ext cx="5276611" cy="3556000"/>
          </a:xfrm>
        </p:spPr>
        <p:txBody>
          <a:bodyPr>
            <a:normAutofit/>
          </a:bodyPr>
          <a:lstStyle/>
          <a:p>
            <a:r>
              <a:rPr lang="es-ES" sz="4000" dirty="0"/>
              <a:t>Generalidades</a:t>
            </a:r>
          </a:p>
        </p:txBody>
      </p:sp>
      <p:sp>
        <p:nvSpPr>
          <p:cNvPr id="4" name="Text Placeholder 3">
            <a:extLst>
              <a:ext uri="{FF2B5EF4-FFF2-40B4-BE49-F238E27FC236}">
                <a16:creationId xmlns:a16="http://schemas.microsoft.com/office/drawing/2014/main" xmlns="" id="{7642B862-3732-4E7C-979D-B3628DC36648}"/>
              </a:ext>
            </a:extLst>
          </p:cNvPr>
          <p:cNvSpPr>
            <a:spLocks noGrp="1"/>
          </p:cNvSpPr>
          <p:nvPr>
            <p:ph type="body" sz="quarter" idx="12"/>
          </p:nvPr>
        </p:nvSpPr>
        <p:spPr/>
        <p:txBody>
          <a:bodyPr>
            <a:normAutofit lnSpcReduction="10000"/>
          </a:bodyPr>
          <a:lstStyle/>
          <a:p>
            <a:r>
              <a:rPr lang="es-CO" dirty="0"/>
              <a:t>1</a:t>
            </a:r>
          </a:p>
        </p:txBody>
      </p:sp>
      <p:sp>
        <p:nvSpPr>
          <p:cNvPr id="5" name="Text Placeholder 7">
            <a:extLst>
              <a:ext uri="{FF2B5EF4-FFF2-40B4-BE49-F238E27FC236}">
                <a16:creationId xmlns:a16="http://schemas.microsoft.com/office/drawing/2014/main" xmlns="" id="{536D6296-AB02-4759-96E2-622574181545}"/>
              </a:ext>
            </a:extLst>
          </p:cNvPr>
          <p:cNvSpPr txBox="1">
            <a:spLocks/>
          </p:cNvSpPr>
          <p:nvPr/>
        </p:nvSpPr>
        <p:spPr>
          <a:xfrm>
            <a:off x="6668645" y="4194969"/>
            <a:ext cx="5418460" cy="2663032"/>
          </a:xfrm>
          <a:prstGeom prst="rect">
            <a:avLst/>
          </a:prstGeom>
        </p:spPr>
        <p:txBody>
          <a:bodyPr anchor="ctr">
            <a:normAutofit/>
          </a:bodyPr>
          <a:lstStyle>
            <a:lvl1pPr marL="0" indent="0" algn="ctr" defTabSz="914400" rtl="0" eaLnBrk="1" latinLnBrk="0" hangingPunct="1">
              <a:lnSpc>
                <a:spcPct val="80000"/>
              </a:lnSpc>
              <a:spcBef>
                <a:spcPts val="0"/>
              </a:spcBef>
              <a:buFont typeface="Arial" panose="020B0604020202020204" pitchFamily="34" charset="0"/>
              <a:buNone/>
              <a:defRPr sz="2400" b="1" kern="1200">
                <a:solidFill>
                  <a:schemeClr val="tx1">
                    <a:lumMod val="75000"/>
                    <a:lumOff val="25000"/>
                  </a:schemeClr>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CO" b="0" dirty="0">
                <a:solidFill>
                  <a:schemeClr val="bg1"/>
                </a:solidFill>
              </a:rPr>
              <a:t>Proyecto Tipo Mejoramiento de vías terciarias</a:t>
            </a:r>
          </a:p>
        </p:txBody>
      </p:sp>
    </p:spTree>
    <p:extLst>
      <p:ext uri="{BB962C8B-B14F-4D97-AF65-F5344CB8AC3E}">
        <p14:creationId xmlns:p14="http://schemas.microsoft.com/office/powerpoint/2010/main" val="57323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Entorno general para el usuarios - Índice</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85750" y="1235147"/>
            <a:ext cx="11613596" cy="461665"/>
          </a:xfrm>
          <a:prstGeom prst="rect">
            <a:avLst/>
          </a:prstGeom>
          <a:noFill/>
        </p:spPr>
        <p:txBody>
          <a:bodyPr wrap="square" rtlCol="0" anchor="ctr">
            <a:spAutoFit/>
          </a:bodyPr>
          <a:lstStyle/>
          <a:p>
            <a:pPr algn="just"/>
            <a:r>
              <a:rPr lang="es-CO" sz="2400" dirty="0"/>
              <a:t>Índice entra y salida de datos</a:t>
            </a:r>
            <a:endParaRPr lang="es-CO" sz="2400" b="1" dirty="0"/>
          </a:p>
        </p:txBody>
      </p:sp>
      <p:pic>
        <p:nvPicPr>
          <p:cNvPr id="4" name="Imagen 3">
            <a:extLst>
              <a:ext uri="{FF2B5EF4-FFF2-40B4-BE49-F238E27FC236}">
                <a16:creationId xmlns:a16="http://schemas.microsoft.com/office/drawing/2014/main" xmlns="" id="{4DC06493-D1BE-4A0F-A009-CD69E09EDB70}"/>
              </a:ext>
            </a:extLst>
          </p:cNvPr>
          <p:cNvPicPr>
            <a:picLocks noChangeAspect="1"/>
          </p:cNvPicPr>
          <p:nvPr/>
        </p:nvPicPr>
        <p:blipFill>
          <a:blip r:embed="rId2"/>
          <a:stretch>
            <a:fillRect/>
          </a:stretch>
        </p:blipFill>
        <p:spPr>
          <a:xfrm>
            <a:off x="2137669" y="1881478"/>
            <a:ext cx="7916661" cy="4111359"/>
          </a:xfrm>
          <a:prstGeom prst="rect">
            <a:avLst/>
          </a:prstGeom>
        </p:spPr>
      </p:pic>
    </p:spTree>
    <p:extLst>
      <p:ext uri="{BB962C8B-B14F-4D97-AF65-F5344CB8AC3E}">
        <p14:creationId xmlns:p14="http://schemas.microsoft.com/office/powerpoint/2010/main" val="242484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85750" y="1235147"/>
            <a:ext cx="11613596" cy="461665"/>
          </a:xfrm>
          <a:prstGeom prst="rect">
            <a:avLst/>
          </a:prstGeom>
          <a:noFill/>
        </p:spPr>
        <p:txBody>
          <a:bodyPr wrap="square" rtlCol="0" anchor="ctr">
            <a:spAutoFit/>
          </a:bodyPr>
          <a:lstStyle/>
          <a:p>
            <a:pPr algn="just"/>
            <a:r>
              <a:rPr lang="es-CO" sz="2400" b="1" dirty="0"/>
              <a:t>Información general del proyecto</a:t>
            </a:r>
          </a:p>
        </p:txBody>
      </p:sp>
      <p:pic>
        <p:nvPicPr>
          <p:cNvPr id="6" name="Imagen 5">
            <a:extLst>
              <a:ext uri="{FF2B5EF4-FFF2-40B4-BE49-F238E27FC236}">
                <a16:creationId xmlns:a16="http://schemas.microsoft.com/office/drawing/2014/main" xmlns="" id="{EAE7035D-D830-4D8A-AEFC-868E6D97E9EE}"/>
              </a:ext>
            </a:extLst>
          </p:cNvPr>
          <p:cNvPicPr/>
          <p:nvPr/>
        </p:nvPicPr>
        <p:blipFill>
          <a:blip r:embed="rId2"/>
          <a:stretch>
            <a:fillRect/>
          </a:stretch>
        </p:blipFill>
        <p:spPr>
          <a:xfrm>
            <a:off x="2077445" y="1696812"/>
            <a:ext cx="8037109" cy="4298569"/>
          </a:xfrm>
          <a:prstGeom prst="rect">
            <a:avLst/>
          </a:prstGeom>
        </p:spPr>
      </p:pic>
    </p:spTree>
    <p:extLst>
      <p:ext uri="{BB962C8B-B14F-4D97-AF65-F5344CB8AC3E}">
        <p14:creationId xmlns:p14="http://schemas.microsoft.com/office/powerpoint/2010/main" val="23757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pic>
        <p:nvPicPr>
          <p:cNvPr id="6" name="Imagen 5">
            <a:extLst>
              <a:ext uri="{FF2B5EF4-FFF2-40B4-BE49-F238E27FC236}">
                <a16:creationId xmlns:a16="http://schemas.microsoft.com/office/drawing/2014/main" xmlns="" id="{7A8D1DDC-5D16-40DF-9887-4A5D4DBBD01B}"/>
              </a:ext>
            </a:extLst>
          </p:cNvPr>
          <p:cNvPicPr>
            <a:picLocks noChangeAspect="1"/>
          </p:cNvPicPr>
          <p:nvPr/>
        </p:nvPicPr>
        <p:blipFill rotWithShape="1">
          <a:blip r:embed="rId2"/>
          <a:srcRect t="55575" r="52696"/>
          <a:stretch/>
        </p:blipFill>
        <p:spPr>
          <a:xfrm>
            <a:off x="2832295" y="1837216"/>
            <a:ext cx="6527409" cy="3183568"/>
          </a:xfrm>
          <a:prstGeom prst="rect">
            <a:avLst/>
          </a:prstGeom>
        </p:spPr>
      </p:pic>
    </p:spTree>
    <p:extLst>
      <p:ext uri="{BB962C8B-B14F-4D97-AF65-F5344CB8AC3E}">
        <p14:creationId xmlns:p14="http://schemas.microsoft.com/office/powerpoint/2010/main" val="23009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91865" y="1052130"/>
            <a:ext cx="11613596" cy="1938992"/>
          </a:xfrm>
          <a:prstGeom prst="rect">
            <a:avLst/>
          </a:prstGeom>
          <a:noFill/>
        </p:spPr>
        <p:txBody>
          <a:bodyPr wrap="square" rtlCol="0" anchor="ctr">
            <a:spAutoFit/>
          </a:bodyPr>
          <a:lstStyle/>
          <a:p>
            <a:pPr marL="457200" indent="-457200" algn="just">
              <a:buAutoNum type="arabicPeriod"/>
            </a:pPr>
            <a:r>
              <a:rPr lang="es-CO" sz="2400" b="1" dirty="0"/>
              <a:t>Insumos costos regionales de materia prima, mano de obra y transporte (</a:t>
            </a:r>
            <a:r>
              <a:rPr lang="es-CO" sz="2400" b="1" dirty="0" err="1"/>
              <a:t>AIU</a:t>
            </a:r>
            <a:r>
              <a:rPr lang="es-CO" sz="2400" b="1" dirty="0"/>
              <a:t>)</a:t>
            </a:r>
          </a:p>
          <a:p>
            <a:pPr marL="342900" indent="-342900" algn="just">
              <a:buFont typeface="Arial" panose="020B0604020202020204" pitchFamily="34" charset="0"/>
              <a:buChar char="•"/>
            </a:pPr>
            <a:r>
              <a:rPr lang="es-CO" sz="2400" dirty="0"/>
              <a:t>Materiales</a:t>
            </a:r>
          </a:p>
          <a:p>
            <a:pPr marL="342900" indent="-342900" algn="just">
              <a:buFont typeface="Arial" panose="020B0604020202020204" pitchFamily="34" charset="0"/>
              <a:buChar char="•"/>
            </a:pPr>
            <a:r>
              <a:rPr lang="es-CO" sz="2400" dirty="0"/>
              <a:t>Equipos</a:t>
            </a:r>
          </a:p>
          <a:p>
            <a:pPr marL="342900" indent="-342900" algn="just">
              <a:buFont typeface="Arial" panose="020B0604020202020204" pitchFamily="34" charset="0"/>
              <a:buChar char="•"/>
            </a:pPr>
            <a:r>
              <a:rPr lang="es-CO" sz="2400" dirty="0"/>
              <a:t>Mano de obra</a:t>
            </a:r>
          </a:p>
          <a:p>
            <a:pPr marL="342900" indent="-342900" algn="just">
              <a:buFont typeface="Arial" panose="020B0604020202020204" pitchFamily="34" charset="0"/>
              <a:buChar char="•"/>
            </a:pPr>
            <a:r>
              <a:rPr lang="es-CO" sz="2400" dirty="0"/>
              <a:t>Transporte</a:t>
            </a:r>
          </a:p>
        </p:txBody>
      </p:sp>
      <p:pic>
        <p:nvPicPr>
          <p:cNvPr id="7" name="Imagen 6">
            <a:extLst>
              <a:ext uri="{FF2B5EF4-FFF2-40B4-BE49-F238E27FC236}">
                <a16:creationId xmlns:a16="http://schemas.microsoft.com/office/drawing/2014/main" xmlns="" id="{9E64BD43-C2AA-46BD-B34F-0EA0ED78E6BE}"/>
              </a:ext>
            </a:extLst>
          </p:cNvPr>
          <p:cNvPicPr/>
          <p:nvPr/>
        </p:nvPicPr>
        <p:blipFill rotWithShape="1">
          <a:blip r:embed="rId2"/>
          <a:srcRect t="35090" r="23946"/>
          <a:stretch/>
        </p:blipFill>
        <p:spPr>
          <a:xfrm>
            <a:off x="5474031" y="1942657"/>
            <a:ext cx="6314696" cy="2096930"/>
          </a:xfrm>
          <a:prstGeom prst="rect">
            <a:avLst/>
          </a:prstGeom>
        </p:spPr>
      </p:pic>
      <p:pic>
        <p:nvPicPr>
          <p:cNvPr id="9" name="Imagen 8">
            <a:extLst>
              <a:ext uri="{FF2B5EF4-FFF2-40B4-BE49-F238E27FC236}">
                <a16:creationId xmlns:a16="http://schemas.microsoft.com/office/drawing/2014/main" xmlns="" id="{A2B3F2DE-7CC0-4601-81CA-1ECE0F101200}"/>
              </a:ext>
            </a:extLst>
          </p:cNvPr>
          <p:cNvPicPr/>
          <p:nvPr/>
        </p:nvPicPr>
        <p:blipFill>
          <a:blip r:embed="rId3"/>
          <a:stretch>
            <a:fillRect/>
          </a:stretch>
        </p:blipFill>
        <p:spPr>
          <a:xfrm>
            <a:off x="657050" y="3286173"/>
            <a:ext cx="4561205" cy="1000760"/>
          </a:xfrm>
          <a:prstGeom prst="rect">
            <a:avLst/>
          </a:prstGeom>
        </p:spPr>
      </p:pic>
      <p:pic>
        <p:nvPicPr>
          <p:cNvPr id="10" name="Imagen 9">
            <a:extLst>
              <a:ext uri="{FF2B5EF4-FFF2-40B4-BE49-F238E27FC236}">
                <a16:creationId xmlns:a16="http://schemas.microsoft.com/office/drawing/2014/main" xmlns="" id="{15C52F4E-78B4-4399-B6E6-B237892335E5}"/>
              </a:ext>
            </a:extLst>
          </p:cNvPr>
          <p:cNvPicPr>
            <a:picLocks noChangeAspect="1"/>
          </p:cNvPicPr>
          <p:nvPr/>
        </p:nvPicPr>
        <p:blipFill>
          <a:blip r:embed="rId4"/>
          <a:stretch>
            <a:fillRect/>
          </a:stretch>
        </p:blipFill>
        <p:spPr>
          <a:xfrm>
            <a:off x="2742928" y="4581984"/>
            <a:ext cx="7274967" cy="1156142"/>
          </a:xfrm>
          <a:prstGeom prst="rect">
            <a:avLst/>
          </a:prstGeom>
        </p:spPr>
      </p:pic>
    </p:spTree>
    <p:extLst>
      <p:ext uri="{BB962C8B-B14F-4D97-AF65-F5344CB8AC3E}">
        <p14:creationId xmlns:p14="http://schemas.microsoft.com/office/powerpoint/2010/main" val="60042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91865" y="1050481"/>
            <a:ext cx="5804135" cy="2677656"/>
          </a:xfrm>
          <a:prstGeom prst="rect">
            <a:avLst/>
          </a:prstGeom>
          <a:noFill/>
        </p:spPr>
        <p:txBody>
          <a:bodyPr wrap="square" rtlCol="0" anchor="ctr">
            <a:spAutoFit/>
          </a:bodyPr>
          <a:lstStyle/>
          <a:p>
            <a:pPr algn="just"/>
            <a:r>
              <a:rPr lang="es-CO" sz="2400" b="1" dirty="0"/>
              <a:t>2. Datos técnicos de la zona del proyecto</a:t>
            </a:r>
          </a:p>
          <a:p>
            <a:pPr marL="342900" indent="-342900" algn="just">
              <a:buFont typeface="Arial" panose="020B0604020202020204" pitchFamily="34" charset="0"/>
              <a:buChar char="•"/>
            </a:pPr>
            <a:r>
              <a:rPr lang="es-CO" sz="2400" dirty="0"/>
              <a:t>Geotécnica de la subrasante</a:t>
            </a:r>
          </a:p>
          <a:p>
            <a:pPr marL="342900" indent="-342900" algn="just">
              <a:buFont typeface="Arial" panose="020B0604020202020204" pitchFamily="34" charset="0"/>
              <a:buChar char="•"/>
            </a:pPr>
            <a:r>
              <a:rPr lang="es-CO" sz="2400" dirty="0"/>
              <a:t>Tránsito de diseño</a:t>
            </a:r>
          </a:p>
          <a:p>
            <a:pPr marL="342900" indent="-342900" algn="just">
              <a:buFont typeface="Arial" panose="020B0604020202020204" pitchFamily="34" charset="0"/>
              <a:buChar char="•"/>
            </a:pPr>
            <a:r>
              <a:rPr lang="es-CO" sz="2400" dirty="0"/>
              <a:t>Geometría vial existente</a:t>
            </a:r>
          </a:p>
          <a:p>
            <a:pPr marL="342900" indent="-342900" algn="just">
              <a:buFont typeface="Arial" panose="020B0604020202020204" pitchFamily="34" charset="0"/>
              <a:buChar char="•"/>
            </a:pPr>
            <a:r>
              <a:rPr lang="es-CO" sz="2400" dirty="0"/>
              <a:t>Movimiento de tierras</a:t>
            </a:r>
          </a:p>
          <a:p>
            <a:pPr marL="342900" indent="-342900" algn="just">
              <a:buFont typeface="Arial" panose="020B0604020202020204" pitchFamily="34" charset="0"/>
              <a:buChar char="•"/>
            </a:pPr>
            <a:r>
              <a:rPr lang="es-CO" sz="2400" dirty="0"/>
              <a:t>Condiciones climático – ambientales</a:t>
            </a:r>
          </a:p>
          <a:p>
            <a:pPr marL="342900" indent="-342900" algn="just">
              <a:buFont typeface="Arial" panose="020B0604020202020204" pitchFamily="34" charset="0"/>
              <a:buChar char="•"/>
            </a:pPr>
            <a:r>
              <a:rPr lang="es-CO" sz="2400" dirty="0"/>
              <a:t>Estado de las obras de drenaje</a:t>
            </a:r>
          </a:p>
        </p:txBody>
      </p:sp>
      <p:pic>
        <p:nvPicPr>
          <p:cNvPr id="4" name="Imagen 3">
            <a:extLst>
              <a:ext uri="{FF2B5EF4-FFF2-40B4-BE49-F238E27FC236}">
                <a16:creationId xmlns:a16="http://schemas.microsoft.com/office/drawing/2014/main" xmlns="" id="{BFC31B50-413D-44FD-93B3-63129B99C10D}"/>
              </a:ext>
            </a:extLst>
          </p:cNvPr>
          <p:cNvPicPr>
            <a:picLocks noChangeAspect="1"/>
          </p:cNvPicPr>
          <p:nvPr/>
        </p:nvPicPr>
        <p:blipFill rotWithShape="1">
          <a:blip r:embed="rId3"/>
          <a:srcRect b="62837"/>
          <a:stretch/>
        </p:blipFill>
        <p:spPr>
          <a:xfrm>
            <a:off x="292155" y="3978597"/>
            <a:ext cx="5490963" cy="1938991"/>
          </a:xfrm>
          <a:prstGeom prst="rect">
            <a:avLst/>
          </a:prstGeom>
        </p:spPr>
      </p:pic>
      <p:pic>
        <p:nvPicPr>
          <p:cNvPr id="6" name="Imagen 5">
            <a:extLst>
              <a:ext uri="{FF2B5EF4-FFF2-40B4-BE49-F238E27FC236}">
                <a16:creationId xmlns:a16="http://schemas.microsoft.com/office/drawing/2014/main" xmlns="" id="{469FFB50-60FE-4588-A7D5-5339FE87917E}"/>
              </a:ext>
            </a:extLst>
          </p:cNvPr>
          <p:cNvPicPr>
            <a:picLocks noChangeAspect="1"/>
          </p:cNvPicPr>
          <p:nvPr/>
        </p:nvPicPr>
        <p:blipFill>
          <a:blip r:embed="rId4"/>
          <a:stretch>
            <a:fillRect/>
          </a:stretch>
        </p:blipFill>
        <p:spPr>
          <a:xfrm>
            <a:off x="6408884" y="246652"/>
            <a:ext cx="5075574" cy="2116719"/>
          </a:xfrm>
          <a:prstGeom prst="rect">
            <a:avLst/>
          </a:prstGeom>
        </p:spPr>
      </p:pic>
      <p:pic>
        <p:nvPicPr>
          <p:cNvPr id="8" name="Imagen 7">
            <a:extLst>
              <a:ext uri="{FF2B5EF4-FFF2-40B4-BE49-F238E27FC236}">
                <a16:creationId xmlns:a16="http://schemas.microsoft.com/office/drawing/2014/main" xmlns="" id="{D4B73C01-860A-487D-AFCB-89346FF5145C}"/>
              </a:ext>
            </a:extLst>
          </p:cNvPr>
          <p:cNvPicPr>
            <a:picLocks noChangeAspect="1"/>
          </p:cNvPicPr>
          <p:nvPr/>
        </p:nvPicPr>
        <p:blipFill>
          <a:blip r:embed="rId5"/>
          <a:stretch>
            <a:fillRect/>
          </a:stretch>
        </p:blipFill>
        <p:spPr>
          <a:xfrm>
            <a:off x="6408883" y="1664490"/>
            <a:ext cx="4887473" cy="1182086"/>
          </a:xfrm>
          <a:prstGeom prst="rect">
            <a:avLst/>
          </a:prstGeom>
        </p:spPr>
      </p:pic>
      <p:pic>
        <p:nvPicPr>
          <p:cNvPr id="11" name="Imagen 10">
            <a:extLst>
              <a:ext uri="{FF2B5EF4-FFF2-40B4-BE49-F238E27FC236}">
                <a16:creationId xmlns:a16="http://schemas.microsoft.com/office/drawing/2014/main" xmlns="" id="{6F777B36-2381-4200-86B7-E2C930827919}"/>
              </a:ext>
            </a:extLst>
          </p:cNvPr>
          <p:cNvPicPr>
            <a:picLocks noChangeAspect="1"/>
          </p:cNvPicPr>
          <p:nvPr/>
        </p:nvPicPr>
        <p:blipFill>
          <a:blip r:embed="rId6"/>
          <a:stretch>
            <a:fillRect/>
          </a:stretch>
        </p:blipFill>
        <p:spPr>
          <a:xfrm>
            <a:off x="6408883" y="2864154"/>
            <a:ext cx="5045703" cy="1118027"/>
          </a:xfrm>
          <a:prstGeom prst="rect">
            <a:avLst/>
          </a:prstGeom>
        </p:spPr>
      </p:pic>
      <p:pic>
        <p:nvPicPr>
          <p:cNvPr id="12" name="Imagen 11">
            <a:extLst>
              <a:ext uri="{FF2B5EF4-FFF2-40B4-BE49-F238E27FC236}">
                <a16:creationId xmlns:a16="http://schemas.microsoft.com/office/drawing/2014/main" xmlns="" id="{46408ECE-23A0-4209-9024-DDA8D1E10B29}"/>
              </a:ext>
            </a:extLst>
          </p:cNvPr>
          <p:cNvPicPr>
            <a:picLocks noChangeAspect="1"/>
          </p:cNvPicPr>
          <p:nvPr/>
        </p:nvPicPr>
        <p:blipFill>
          <a:blip r:embed="rId7"/>
          <a:stretch>
            <a:fillRect/>
          </a:stretch>
        </p:blipFill>
        <p:spPr>
          <a:xfrm>
            <a:off x="6408883" y="3999759"/>
            <a:ext cx="5141715" cy="825459"/>
          </a:xfrm>
          <a:prstGeom prst="rect">
            <a:avLst/>
          </a:prstGeom>
        </p:spPr>
      </p:pic>
      <p:pic>
        <p:nvPicPr>
          <p:cNvPr id="13" name="Imagen 12">
            <a:extLst>
              <a:ext uri="{FF2B5EF4-FFF2-40B4-BE49-F238E27FC236}">
                <a16:creationId xmlns:a16="http://schemas.microsoft.com/office/drawing/2014/main" xmlns="" id="{32FFBE10-A536-411E-AA4C-2C9D589935A8}"/>
              </a:ext>
            </a:extLst>
          </p:cNvPr>
          <p:cNvPicPr>
            <a:picLocks noChangeAspect="1"/>
          </p:cNvPicPr>
          <p:nvPr/>
        </p:nvPicPr>
        <p:blipFill>
          <a:blip r:embed="rId8"/>
          <a:stretch>
            <a:fillRect/>
          </a:stretch>
        </p:blipFill>
        <p:spPr>
          <a:xfrm>
            <a:off x="6426760" y="4898311"/>
            <a:ext cx="4933950" cy="828675"/>
          </a:xfrm>
          <a:prstGeom prst="rect">
            <a:avLst/>
          </a:prstGeom>
        </p:spPr>
      </p:pic>
    </p:spTree>
    <p:extLst>
      <p:ext uri="{BB962C8B-B14F-4D97-AF65-F5344CB8AC3E}">
        <p14:creationId xmlns:p14="http://schemas.microsoft.com/office/powerpoint/2010/main" val="273378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91866" y="1050481"/>
            <a:ext cx="5588430" cy="2677656"/>
          </a:xfrm>
          <a:prstGeom prst="rect">
            <a:avLst/>
          </a:prstGeom>
          <a:noFill/>
        </p:spPr>
        <p:txBody>
          <a:bodyPr wrap="square" rtlCol="0" anchor="ctr">
            <a:spAutoFit/>
          </a:bodyPr>
          <a:lstStyle/>
          <a:p>
            <a:pPr algn="just"/>
            <a:r>
              <a:rPr lang="es-CO" sz="2400" b="1" dirty="0"/>
              <a:t>3. Evaluación de la estructura de pavimento</a:t>
            </a:r>
          </a:p>
          <a:p>
            <a:pPr marL="342900" indent="-342900" algn="just">
              <a:buFont typeface="Arial" panose="020B0604020202020204" pitchFamily="34" charset="0"/>
              <a:buChar char="•"/>
            </a:pPr>
            <a:r>
              <a:rPr lang="es-CO" sz="2400" dirty="0"/>
              <a:t>Variables de diseño</a:t>
            </a:r>
          </a:p>
          <a:p>
            <a:pPr marL="342900" indent="-342900" algn="just">
              <a:buFont typeface="Arial" panose="020B0604020202020204" pitchFamily="34" charset="0"/>
              <a:buChar char="•"/>
            </a:pPr>
            <a:r>
              <a:rPr lang="es-CO" sz="2400" dirty="0"/>
              <a:t>Cálculo del número estructural</a:t>
            </a:r>
          </a:p>
          <a:p>
            <a:pPr marL="342900" indent="-342900" algn="just">
              <a:buFont typeface="Arial" panose="020B0604020202020204" pitchFamily="34" charset="0"/>
              <a:buChar char="•"/>
            </a:pPr>
            <a:r>
              <a:rPr lang="es-CO" sz="2400" dirty="0"/>
              <a:t>Espesores de capa asumidos</a:t>
            </a:r>
          </a:p>
          <a:p>
            <a:pPr marL="342900" indent="-342900" algn="just">
              <a:buFont typeface="Arial" panose="020B0604020202020204" pitchFamily="34" charset="0"/>
              <a:buChar char="•"/>
            </a:pPr>
            <a:r>
              <a:rPr lang="es-CO" sz="2400" dirty="0"/>
              <a:t>Dimensión mínima de la estructura de diseño con estabilización</a:t>
            </a:r>
          </a:p>
        </p:txBody>
      </p:sp>
      <p:pic>
        <p:nvPicPr>
          <p:cNvPr id="7" name="Imagen 6">
            <a:extLst>
              <a:ext uri="{FF2B5EF4-FFF2-40B4-BE49-F238E27FC236}">
                <a16:creationId xmlns:a16="http://schemas.microsoft.com/office/drawing/2014/main" xmlns="" id="{6EAB5DA2-1F2C-4D28-B5B7-346142F6A63B}"/>
              </a:ext>
            </a:extLst>
          </p:cNvPr>
          <p:cNvPicPr>
            <a:picLocks noChangeAspect="1"/>
          </p:cNvPicPr>
          <p:nvPr/>
        </p:nvPicPr>
        <p:blipFill>
          <a:blip r:embed="rId3"/>
          <a:stretch>
            <a:fillRect/>
          </a:stretch>
        </p:blipFill>
        <p:spPr>
          <a:xfrm>
            <a:off x="6096000" y="313572"/>
            <a:ext cx="4750191" cy="2443668"/>
          </a:xfrm>
          <a:prstGeom prst="rect">
            <a:avLst/>
          </a:prstGeom>
        </p:spPr>
      </p:pic>
      <p:pic>
        <p:nvPicPr>
          <p:cNvPr id="9" name="Imagen 8">
            <a:extLst>
              <a:ext uri="{FF2B5EF4-FFF2-40B4-BE49-F238E27FC236}">
                <a16:creationId xmlns:a16="http://schemas.microsoft.com/office/drawing/2014/main" xmlns="" id="{3A4A4975-74F4-4FFC-BD99-F9432935FAE7}"/>
              </a:ext>
            </a:extLst>
          </p:cNvPr>
          <p:cNvPicPr>
            <a:picLocks noChangeAspect="1"/>
          </p:cNvPicPr>
          <p:nvPr/>
        </p:nvPicPr>
        <p:blipFill>
          <a:blip r:embed="rId4"/>
          <a:stretch>
            <a:fillRect/>
          </a:stretch>
        </p:blipFill>
        <p:spPr>
          <a:xfrm>
            <a:off x="6096000" y="2869998"/>
            <a:ext cx="5804135" cy="765091"/>
          </a:xfrm>
          <a:prstGeom prst="rect">
            <a:avLst/>
          </a:prstGeom>
        </p:spPr>
      </p:pic>
      <p:pic>
        <p:nvPicPr>
          <p:cNvPr id="10" name="Imagen 9">
            <a:extLst>
              <a:ext uri="{FF2B5EF4-FFF2-40B4-BE49-F238E27FC236}">
                <a16:creationId xmlns:a16="http://schemas.microsoft.com/office/drawing/2014/main" xmlns="" id="{28E01AAB-1695-4C91-B461-D6BFD1E8A227}"/>
              </a:ext>
            </a:extLst>
          </p:cNvPr>
          <p:cNvPicPr>
            <a:picLocks noChangeAspect="1"/>
          </p:cNvPicPr>
          <p:nvPr/>
        </p:nvPicPr>
        <p:blipFill>
          <a:blip r:embed="rId5"/>
          <a:stretch>
            <a:fillRect/>
          </a:stretch>
        </p:blipFill>
        <p:spPr>
          <a:xfrm>
            <a:off x="6096000" y="3666689"/>
            <a:ext cx="4794570" cy="765091"/>
          </a:xfrm>
          <a:prstGeom prst="rect">
            <a:avLst/>
          </a:prstGeom>
        </p:spPr>
      </p:pic>
      <p:pic>
        <p:nvPicPr>
          <p:cNvPr id="14" name="Imagen 13">
            <a:extLst>
              <a:ext uri="{FF2B5EF4-FFF2-40B4-BE49-F238E27FC236}">
                <a16:creationId xmlns:a16="http://schemas.microsoft.com/office/drawing/2014/main" xmlns="" id="{373D499A-3E96-41E9-BF2A-FF7988584D1E}"/>
              </a:ext>
            </a:extLst>
          </p:cNvPr>
          <p:cNvPicPr>
            <a:picLocks noChangeAspect="1"/>
          </p:cNvPicPr>
          <p:nvPr/>
        </p:nvPicPr>
        <p:blipFill>
          <a:blip r:embed="rId6"/>
          <a:stretch>
            <a:fillRect/>
          </a:stretch>
        </p:blipFill>
        <p:spPr>
          <a:xfrm>
            <a:off x="6095999" y="4616405"/>
            <a:ext cx="5089301" cy="1191113"/>
          </a:xfrm>
          <a:prstGeom prst="rect">
            <a:avLst/>
          </a:prstGeom>
        </p:spPr>
      </p:pic>
    </p:spTree>
    <p:extLst>
      <p:ext uri="{BB962C8B-B14F-4D97-AF65-F5344CB8AC3E}">
        <p14:creationId xmlns:p14="http://schemas.microsoft.com/office/powerpoint/2010/main" val="112063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salida</a:t>
            </a:r>
          </a:p>
        </p:txBody>
      </p:sp>
      <p:pic>
        <p:nvPicPr>
          <p:cNvPr id="7" name="Imagen 6">
            <a:extLst>
              <a:ext uri="{FF2B5EF4-FFF2-40B4-BE49-F238E27FC236}">
                <a16:creationId xmlns:a16="http://schemas.microsoft.com/office/drawing/2014/main" xmlns="" id="{13C15BEF-24CE-40FB-BCD9-8696CACC9D9C}"/>
              </a:ext>
            </a:extLst>
          </p:cNvPr>
          <p:cNvPicPr>
            <a:picLocks noChangeAspect="1"/>
          </p:cNvPicPr>
          <p:nvPr/>
        </p:nvPicPr>
        <p:blipFill rotWithShape="1">
          <a:blip r:embed="rId2"/>
          <a:srcRect l="47986" t="54492"/>
          <a:stretch/>
        </p:blipFill>
        <p:spPr>
          <a:xfrm>
            <a:off x="3154740" y="2092569"/>
            <a:ext cx="5882519" cy="2672861"/>
          </a:xfrm>
          <a:prstGeom prst="rect">
            <a:avLst/>
          </a:prstGeom>
        </p:spPr>
      </p:pic>
    </p:spTree>
    <p:extLst>
      <p:ext uri="{BB962C8B-B14F-4D97-AF65-F5344CB8AC3E}">
        <p14:creationId xmlns:p14="http://schemas.microsoft.com/office/powerpoint/2010/main" val="182409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Herramienta</a:t>
            </a:r>
            <a:endParaRPr lang="es-CO" dirty="0"/>
          </a:p>
        </p:txBody>
      </p:sp>
      <p:sp>
        <p:nvSpPr>
          <p:cNvPr id="5" name="Marcador de texto 4">
            <a:extLst>
              <a:ext uri="{FF2B5EF4-FFF2-40B4-BE49-F238E27FC236}">
                <a16:creationId xmlns:a16="http://schemas.microsoft.com/office/drawing/2014/main" xmlns="" id="{CB85BC16-FF1B-4689-8127-12F5F6FB4C5E}"/>
              </a:ext>
            </a:extLst>
          </p:cNvPr>
          <p:cNvSpPr>
            <a:spLocks noGrp="1"/>
          </p:cNvSpPr>
          <p:nvPr>
            <p:ph type="body" sz="quarter" idx="10"/>
          </p:nvPr>
        </p:nvSpPr>
        <p:spPr/>
        <p:txBody>
          <a:bodyPr/>
          <a:lstStyle/>
          <a:p>
            <a:r>
              <a:rPr lang="es-CO" dirty="0"/>
              <a:t>Datos de entrada</a:t>
            </a:r>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285750" y="1050481"/>
            <a:ext cx="5588430" cy="1938992"/>
          </a:xfrm>
          <a:prstGeom prst="rect">
            <a:avLst/>
          </a:prstGeom>
          <a:noFill/>
        </p:spPr>
        <p:txBody>
          <a:bodyPr wrap="square" rtlCol="0" anchor="ctr">
            <a:spAutoFit/>
          </a:bodyPr>
          <a:lstStyle/>
          <a:p>
            <a:pPr algn="just"/>
            <a:r>
              <a:rPr lang="es-CO" sz="2400" b="1" dirty="0"/>
              <a:t>Datos de salida</a:t>
            </a:r>
          </a:p>
          <a:p>
            <a:pPr marL="342900" indent="-342900" algn="just">
              <a:buFont typeface="Arial" panose="020B0604020202020204" pitchFamily="34" charset="0"/>
              <a:buChar char="•"/>
            </a:pPr>
            <a:r>
              <a:rPr lang="es-CO" sz="2400" dirty="0"/>
              <a:t>Recomendaciones sobre el mejoramiento</a:t>
            </a:r>
          </a:p>
          <a:p>
            <a:pPr marL="342900" indent="-342900" algn="just">
              <a:buFont typeface="Arial" panose="020B0604020202020204" pitchFamily="34" charset="0"/>
              <a:buChar char="•"/>
            </a:pPr>
            <a:r>
              <a:rPr lang="es-CO" sz="2400" dirty="0"/>
              <a:t>Alternativa seleccionada</a:t>
            </a:r>
          </a:p>
          <a:p>
            <a:pPr marL="342900" indent="-342900" algn="just">
              <a:buFont typeface="Arial" panose="020B0604020202020204" pitchFamily="34" charset="0"/>
              <a:buChar char="•"/>
            </a:pPr>
            <a:r>
              <a:rPr lang="es-CO" sz="2400" dirty="0"/>
              <a:t>Espesores</a:t>
            </a:r>
          </a:p>
        </p:txBody>
      </p:sp>
      <p:pic>
        <p:nvPicPr>
          <p:cNvPr id="4" name="Imagen 3">
            <a:extLst>
              <a:ext uri="{FF2B5EF4-FFF2-40B4-BE49-F238E27FC236}">
                <a16:creationId xmlns:a16="http://schemas.microsoft.com/office/drawing/2014/main" xmlns="" id="{54A4FB11-E3BA-4522-9DBE-091BBD8CE38F}"/>
              </a:ext>
            </a:extLst>
          </p:cNvPr>
          <p:cNvPicPr>
            <a:picLocks noChangeAspect="1"/>
          </p:cNvPicPr>
          <p:nvPr/>
        </p:nvPicPr>
        <p:blipFill>
          <a:blip r:embed="rId3"/>
          <a:stretch>
            <a:fillRect/>
          </a:stretch>
        </p:blipFill>
        <p:spPr>
          <a:xfrm>
            <a:off x="524975" y="3291809"/>
            <a:ext cx="5805487" cy="2670644"/>
          </a:xfrm>
          <a:prstGeom prst="rect">
            <a:avLst/>
          </a:prstGeom>
        </p:spPr>
      </p:pic>
      <p:pic>
        <p:nvPicPr>
          <p:cNvPr id="6" name="Imagen 5">
            <a:extLst>
              <a:ext uri="{FF2B5EF4-FFF2-40B4-BE49-F238E27FC236}">
                <a16:creationId xmlns:a16="http://schemas.microsoft.com/office/drawing/2014/main" xmlns="" id="{057894F5-3F03-4710-B15C-FE5804AC65A0}"/>
              </a:ext>
            </a:extLst>
          </p:cNvPr>
          <p:cNvPicPr>
            <a:picLocks noChangeAspect="1"/>
          </p:cNvPicPr>
          <p:nvPr/>
        </p:nvPicPr>
        <p:blipFill>
          <a:blip r:embed="rId4"/>
          <a:stretch>
            <a:fillRect/>
          </a:stretch>
        </p:blipFill>
        <p:spPr>
          <a:xfrm>
            <a:off x="6508653" y="1586907"/>
            <a:ext cx="5273153" cy="3409803"/>
          </a:xfrm>
          <a:prstGeom prst="rect">
            <a:avLst/>
          </a:prstGeom>
        </p:spPr>
      </p:pic>
    </p:spTree>
    <p:extLst>
      <p:ext uri="{BB962C8B-B14F-4D97-AF65-F5344CB8AC3E}">
        <p14:creationId xmlns:p14="http://schemas.microsoft.com/office/powerpoint/2010/main" val="83790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53ABED6-59ED-49A0-A2FA-E11F65419851}"/>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Herramienta del Proyecto Tipo</a:t>
            </a:r>
          </a:p>
        </p:txBody>
      </p:sp>
      <p:sp>
        <p:nvSpPr>
          <p:cNvPr id="9" name="Rectángulo 8">
            <a:extLst>
              <a:ext uri="{FF2B5EF4-FFF2-40B4-BE49-F238E27FC236}">
                <a16:creationId xmlns:a16="http://schemas.microsoft.com/office/drawing/2014/main" xmlns="" id="{8201A499-556C-4AA9-9906-1A19ACA0BA4A}"/>
              </a:ext>
            </a:extLst>
          </p:cNvPr>
          <p:cNvSpPr/>
          <p:nvPr/>
        </p:nvSpPr>
        <p:spPr>
          <a:xfrm>
            <a:off x="102716" y="771279"/>
            <a:ext cx="8534400" cy="523220"/>
          </a:xfrm>
          <a:prstGeom prst="rect">
            <a:avLst/>
          </a:prstGeom>
        </p:spPr>
        <p:txBody>
          <a:bodyPr wrap="square">
            <a:spAutoFit/>
          </a:bodyPr>
          <a:lstStyle/>
          <a:p>
            <a:pPr algn="just"/>
            <a:r>
              <a:rPr lang="es-CO" sz="2800" dirty="0"/>
              <a:t>Matriz </a:t>
            </a:r>
            <a:r>
              <a:rPr lang="es-CO" sz="2800" dirty="0" err="1"/>
              <a:t>Multi</a:t>
            </a:r>
            <a:r>
              <a:rPr lang="es-CO" sz="2800" dirty="0"/>
              <a:t>-criterio</a:t>
            </a:r>
            <a:endParaRPr lang="es-ES" sz="2800" dirty="0"/>
          </a:p>
        </p:txBody>
      </p:sp>
      <p:pic>
        <p:nvPicPr>
          <p:cNvPr id="12" name="Imagen 11">
            <a:extLst>
              <a:ext uri="{FF2B5EF4-FFF2-40B4-BE49-F238E27FC236}">
                <a16:creationId xmlns:a16="http://schemas.microsoft.com/office/drawing/2014/main" xmlns="" id="{E3FC59FD-9CF6-45E1-8E6A-0FCCE4EA0F3A}"/>
              </a:ext>
            </a:extLst>
          </p:cNvPr>
          <p:cNvPicPr>
            <a:picLocks noChangeAspect="1"/>
          </p:cNvPicPr>
          <p:nvPr/>
        </p:nvPicPr>
        <p:blipFill rotWithShape="1">
          <a:blip r:embed="rId2"/>
          <a:srcRect l="18181" r="18298" b="9864"/>
          <a:stretch/>
        </p:blipFill>
        <p:spPr>
          <a:xfrm>
            <a:off x="487680" y="1687661"/>
            <a:ext cx="4926600" cy="3581028"/>
          </a:xfrm>
          <a:prstGeom prst="rect">
            <a:avLst/>
          </a:prstGeom>
        </p:spPr>
      </p:pic>
      <p:pic>
        <p:nvPicPr>
          <p:cNvPr id="13" name="Imagen 12">
            <a:extLst>
              <a:ext uri="{FF2B5EF4-FFF2-40B4-BE49-F238E27FC236}">
                <a16:creationId xmlns:a16="http://schemas.microsoft.com/office/drawing/2014/main" xmlns="" id="{F2331082-63E6-462B-BA7B-1CCFF488B4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0022" r="29201" b="28756"/>
          <a:stretch/>
        </p:blipFill>
        <p:spPr>
          <a:xfrm>
            <a:off x="7149149" y="1332313"/>
            <a:ext cx="3320731" cy="1314741"/>
          </a:xfrm>
          <a:prstGeom prst="rect">
            <a:avLst/>
          </a:prstGeom>
        </p:spPr>
      </p:pic>
      <p:sp>
        <p:nvSpPr>
          <p:cNvPr id="14" name="Rectángulo 13">
            <a:extLst>
              <a:ext uri="{FF2B5EF4-FFF2-40B4-BE49-F238E27FC236}">
                <a16:creationId xmlns:a16="http://schemas.microsoft.com/office/drawing/2014/main" xmlns="" id="{95A11860-3485-4ADF-96EC-F99D985CF0A8}"/>
              </a:ext>
            </a:extLst>
          </p:cNvPr>
          <p:cNvSpPr/>
          <p:nvPr/>
        </p:nvSpPr>
        <p:spPr>
          <a:xfrm>
            <a:off x="5655630" y="3174893"/>
            <a:ext cx="6096000" cy="2166875"/>
          </a:xfrm>
          <a:prstGeom prst="rect">
            <a:avLst/>
          </a:prstGeom>
        </p:spPr>
        <p:txBody>
          <a:bodyPr>
            <a:spAutoFit/>
          </a:bodyPr>
          <a:lstStyle/>
          <a:p>
            <a:pPr algn="just">
              <a:lnSpc>
                <a:spcPct val="107000"/>
              </a:lnSpc>
              <a:spcAft>
                <a:spcPts val="800"/>
              </a:spcAft>
            </a:pPr>
            <a:r>
              <a:rPr lang="es-CO" dirty="0">
                <a:latin typeface="Verdana" panose="020B0604030504040204" pitchFamily="34" charset="0"/>
                <a:ea typeface="Calibri" panose="020F0502020204030204" pitchFamily="34" charset="0"/>
                <a:cs typeface="Times New Roman" panose="02020603050405020304" pitchFamily="18" charset="0"/>
              </a:rPr>
              <a:t>Lo anterior garantiza que la alternativa que se seleccione, no solo se realiza por el costo directo en el año 0 de la implementación, sino que involucra otros criterios que garantizan durabilidad de la inversión (menores costos de mantenimiento a lo largo del periodo de diseño) y beneficios </a:t>
            </a:r>
            <a:r>
              <a:rPr lang="es-CO">
                <a:latin typeface="Verdana" panose="020B0604030504040204" pitchFamily="34" charset="0"/>
                <a:ea typeface="Calibri" panose="020F0502020204030204" pitchFamily="34" charset="0"/>
                <a:cs typeface="Times New Roman" panose="02020603050405020304" pitchFamily="18" charset="0"/>
              </a:rPr>
              <a:t>sociales derivados.</a:t>
            </a:r>
            <a:endParaRPr lang="es-ES" dirty="0">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9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6A36418-CF8B-4B81-8C58-72B4782592D0}"/>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Herramienta del Proyecto Tipo</a:t>
            </a:r>
          </a:p>
        </p:txBody>
      </p:sp>
      <p:sp>
        <p:nvSpPr>
          <p:cNvPr id="10" name="Rectángulo 9">
            <a:extLst>
              <a:ext uri="{FF2B5EF4-FFF2-40B4-BE49-F238E27FC236}">
                <a16:creationId xmlns:a16="http://schemas.microsoft.com/office/drawing/2014/main" xmlns="" id="{A42291D4-E17E-484F-832F-3F28EAB5A61F}"/>
              </a:ext>
            </a:extLst>
          </p:cNvPr>
          <p:cNvSpPr/>
          <p:nvPr/>
        </p:nvSpPr>
        <p:spPr>
          <a:xfrm>
            <a:off x="102716" y="771279"/>
            <a:ext cx="8534400" cy="523220"/>
          </a:xfrm>
          <a:prstGeom prst="rect">
            <a:avLst/>
          </a:prstGeom>
        </p:spPr>
        <p:txBody>
          <a:bodyPr wrap="square">
            <a:spAutoFit/>
          </a:bodyPr>
          <a:lstStyle/>
          <a:p>
            <a:pPr algn="just"/>
            <a:r>
              <a:rPr lang="es-CO" sz="2800" dirty="0"/>
              <a:t>Matriz </a:t>
            </a:r>
            <a:r>
              <a:rPr lang="es-CO" sz="2800" dirty="0" err="1"/>
              <a:t>Multi</a:t>
            </a:r>
            <a:r>
              <a:rPr lang="es-CO" sz="2800" dirty="0"/>
              <a:t>-criterio</a:t>
            </a:r>
            <a:endParaRPr lang="es-ES" sz="2800" dirty="0"/>
          </a:p>
        </p:txBody>
      </p:sp>
      <p:sp>
        <p:nvSpPr>
          <p:cNvPr id="16" name="Rectángulo 15">
            <a:extLst>
              <a:ext uri="{FF2B5EF4-FFF2-40B4-BE49-F238E27FC236}">
                <a16:creationId xmlns:a16="http://schemas.microsoft.com/office/drawing/2014/main" xmlns="" id="{7CCE670E-5B03-4C2C-A375-F8FF4673BFC2}"/>
              </a:ext>
            </a:extLst>
          </p:cNvPr>
          <p:cNvSpPr/>
          <p:nvPr/>
        </p:nvSpPr>
        <p:spPr>
          <a:xfrm>
            <a:off x="9129932" y="5233403"/>
            <a:ext cx="2873382" cy="707886"/>
          </a:xfrm>
          <a:prstGeom prst="rect">
            <a:avLst/>
          </a:prstGeom>
        </p:spPr>
        <p:txBody>
          <a:bodyPr wrap="square">
            <a:spAutoFit/>
          </a:bodyPr>
          <a:lstStyle/>
          <a:p>
            <a:pPr algn="just"/>
            <a:r>
              <a:rPr lang="es-CO" sz="2000" dirty="0"/>
              <a:t>Calificación por puntajes de alternativa </a:t>
            </a:r>
            <a:endParaRPr lang="es-ES" sz="2000" dirty="0"/>
          </a:p>
        </p:txBody>
      </p:sp>
      <p:pic>
        <p:nvPicPr>
          <p:cNvPr id="11" name="Imagen 10">
            <a:extLst>
              <a:ext uri="{FF2B5EF4-FFF2-40B4-BE49-F238E27FC236}">
                <a16:creationId xmlns:a16="http://schemas.microsoft.com/office/drawing/2014/main" xmlns="" id="{31A47AC3-4BA7-46A5-A1F8-A207ABCF25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98471" y="970628"/>
            <a:ext cx="8117841" cy="2300055"/>
          </a:xfrm>
          <a:prstGeom prst="rect">
            <a:avLst/>
          </a:prstGeom>
        </p:spPr>
      </p:pic>
      <p:pic>
        <p:nvPicPr>
          <p:cNvPr id="2" name="Imagen 1">
            <a:extLst>
              <a:ext uri="{FF2B5EF4-FFF2-40B4-BE49-F238E27FC236}">
                <a16:creationId xmlns:a16="http://schemas.microsoft.com/office/drawing/2014/main" xmlns="" id="{0EADCF9F-878C-4EA8-AD96-06DB244B3650}"/>
              </a:ext>
            </a:extLst>
          </p:cNvPr>
          <p:cNvPicPr>
            <a:picLocks noChangeAspect="1"/>
          </p:cNvPicPr>
          <p:nvPr/>
        </p:nvPicPr>
        <p:blipFill>
          <a:blip r:embed="rId3"/>
          <a:stretch>
            <a:fillRect/>
          </a:stretch>
        </p:blipFill>
        <p:spPr>
          <a:xfrm>
            <a:off x="770155" y="2847865"/>
            <a:ext cx="7866961" cy="3039507"/>
          </a:xfrm>
          <a:prstGeom prst="rect">
            <a:avLst/>
          </a:prstGeom>
        </p:spPr>
      </p:pic>
    </p:spTree>
    <p:extLst>
      <p:ext uri="{BB962C8B-B14F-4D97-AF65-F5344CB8AC3E}">
        <p14:creationId xmlns:p14="http://schemas.microsoft.com/office/powerpoint/2010/main" val="238821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xmlns="" id="{647B5F63-6660-4020-95FC-2064CE2F5A6F}"/>
              </a:ext>
            </a:extLst>
          </p:cNvPr>
          <p:cNvSpPr txBox="1">
            <a:spLocks/>
          </p:cNvSpPr>
          <p:nvPr/>
        </p:nvSpPr>
        <p:spPr>
          <a:xfrm>
            <a:off x="102716" y="118016"/>
            <a:ext cx="11613596" cy="71221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Proyecto tipo para mejoramiento de vías terciarias</a:t>
            </a:r>
          </a:p>
        </p:txBody>
      </p:sp>
      <p:sp>
        <p:nvSpPr>
          <p:cNvPr id="49" name="Rectangle: Top Corners Rounded 4">
            <a:extLst>
              <a:ext uri="{FF2B5EF4-FFF2-40B4-BE49-F238E27FC236}">
                <a16:creationId xmlns:a16="http://schemas.microsoft.com/office/drawing/2014/main" xmlns="" id="{F11746EE-9E22-4594-8C74-DB74AFB52E25}"/>
              </a:ext>
            </a:extLst>
          </p:cNvPr>
          <p:cNvSpPr/>
          <p:nvPr/>
        </p:nvSpPr>
        <p:spPr>
          <a:xfrm rot="16200000">
            <a:off x="2233132" y="1267303"/>
            <a:ext cx="1085776" cy="2738955"/>
          </a:xfrm>
          <a:prstGeom prst="round2Same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sz="2000" b="1" dirty="0">
                <a:latin typeface="+mj-lt"/>
              </a:rPr>
              <a:t>Mesa interinstitucional de red vial terciaria</a:t>
            </a:r>
          </a:p>
        </p:txBody>
      </p:sp>
      <p:pic>
        <p:nvPicPr>
          <p:cNvPr id="52" name="Picture 6" descr="http://transdepet.com/images/INVIAS.png">
            <a:extLst>
              <a:ext uri="{FF2B5EF4-FFF2-40B4-BE49-F238E27FC236}">
                <a16:creationId xmlns:a16="http://schemas.microsoft.com/office/drawing/2014/main" xmlns="" id="{ABBD23E6-F612-43E8-B112-74BAAFB4C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211" y="2612067"/>
            <a:ext cx="752937" cy="75835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Resultado de imagen para logo ani">
            <a:extLst>
              <a:ext uri="{FF2B5EF4-FFF2-40B4-BE49-F238E27FC236}">
                <a16:creationId xmlns:a16="http://schemas.microsoft.com/office/drawing/2014/main" xmlns="" id="{613799D6-DA4A-40E9-940A-992E1DDC3B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0516" y="2142048"/>
            <a:ext cx="1250329" cy="475193"/>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191 Conector recto">
            <a:extLst>
              <a:ext uri="{FF2B5EF4-FFF2-40B4-BE49-F238E27FC236}">
                <a16:creationId xmlns:a16="http://schemas.microsoft.com/office/drawing/2014/main" xmlns="" id="{0E74BEA1-5EBA-40A2-8F01-684701A68369}"/>
              </a:ext>
            </a:extLst>
          </p:cNvPr>
          <p:cNvCxnSpPr/>
          <p:nvPr/>
        </p:nvCxnSpPr>
        <p:spPr>
          <a:xfrm>
            <a:off x="5787911" y="3165047"/>
            <a:ext cx="11782" cy="501697"/>
          </a:xfrm>
          <a:prstGeom prst="line">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5" name="Rectángulo 54">
            <a:extLst>
              <a:ext uri="{FF2B5EF4-FFF2-40B4-BE49-F238E27FC236}">
                <a16:creationId xmlns:a16="http://schemas.microsoft.com/office/drawing/2014/main" xmlns="" id="{37728C07-0931-40A1-9016-A002C4364188}"/>
              </a:ext>
            </a:extLst>
          </p:cNvPr>
          <p:cNvSpPr/>
          <p:nvPr/>
        </p:nvSpPr>
        <p:spPr>
          <a:xfrm>
            <a:off x="2949030" y="3661109"/>
            <a:ext cx="6766596" cy="400110"/>
          </a:xfrm>
          <a:prstGeom prst="rect">
            <a:avLst/>
          </a:prstGeom>
        </p:spPr>
        <p:txBody>
          <a:bodyPr wrap="none">
            <a:spAutoFit/>
          </a:bodyPr>
          <a:lstStyle/>
          <a:p>
            <a:r>
              <a:rPr lang="es-CO" sz="2000" dirty="0">
                <a:latin typeface="+mj-lt"/>
              </a:rPr>
              <a:t>Definieron como eje estratégico, la formulación de: </a:t>
            </a:r>
            <a:endParaRPr lang="es-ES" sz="2000" dirty="0">
              <a:latin typeface="+mj-lt"/>
            </a:endParaRPr>
          </a:p>
        </p:txBody>
      </p:sp>
      <p:sp>
        <p:nvSpPr>
          <p:cNvPr id="56" name="Rectangle: Top Corners Rounded 5">
            <a:extLst>
              <a:ext uri="{FF2B5EF4-FFF2-40B4-BE49-F238E27FC236}">
                <a16:creationId xmlns:a16="http://schemas.microsoft.com/office/drawing/2014/main" xmlns="" id="{5511C441-0969-47A3-902D-AB0A8822A404}"/>
              </a:ext>
            </a:extLst>
          </p:cNvPr>
          <p:cNvSpPr/>
          <p:nvPr/>
        </p:nvSpPr>
        <p:spPr>
          <a:xfrm rot="16200000">
            <a:off x="5694959" y="-437407"/>
            <a:ext cx="429109" cy="9483344"/>
          </a:xfrm>
          <a:prstGeom prst="round2SameRect">
            <a:avLst>
              <a:gd name="adj1" fmla="val 0"/>
              <a:gd name="adj2" fmla="val 15917"/>
            </a:avLst>
          </a:prstGeom>
          <a:solidFill>
            <a:srgbClr val="069169"/>
          </a:solidFill>
          <a:ln>
            <a:noFill/>
          </a:ln>
        </p:spPr>
        <p:style>
          <a:lnRef idx="1">
            <a:schemeClr val="accent1"/>
          </a:lnRef>
          <a:fillRef idx="3">
            <a:schemeClr val="accent1"/>
          </a:fillRef>
          <a:effectRef idx="2">
            <a:schemeClr val="accent1"/>
          </a:effectRef>
          <a:fontRef idx="minor">
            <a:schemeClr val="lt1"/>
          </a:fontRef>
        </p:style>
        <p:txBody>
          <a:bodyPr vert="vert" lIns="72000" tIns="144000" bIns="144000" rtlCol="0" anchor="ctr"/>
          <a:lstStyle/>
          <a:p>
            <a:pPr algn="ctr"/>
            <a:r>
              <a:rPr lang="es-CO" sz="2000" b="1" dirty="0">
                <a:latin typeface="+mj-lt"/>
              </a:rPr>
              <a:t>PROYECTO TIPO PARA EL MEJORAMIENTO DE VÍAS TERCIARIAS</a:t>
            </a:r>
          </a:p>
        </p:txBody>
      </p:sp>
      <p:grpSp>
        <p:nvGrpSpPr>
          <p:cNvPr id="57" name="Group 6">
            <a:extLst>
              <a:ext uri="{FF2B5EF4-FFF2-40B4-BE49-F238E27FC236}">
                <a16:creationId xmlns:a16="http://schemas.microsoft.com/office/drawing/2014/main" xmlns="" id="{71544959-5353-445E-B67C-9C22F9D73E7E}"/>
              </a:ext>
            </a:extLst>
          </p:cNvPr>
          <p:cNvGrpSpPr/>
          <p:nvPr/>
        </p:nvGrpSpPr>
        <p:grpSpPr>
          <a:xfrm>
            <a:off x="241627" y="4785197"/>
            <a:ext cx="11335772" cy="1159100"/>
            <a:chOff x="390066" y="1929981"/>
            <a:chExt cx="11335772" cy="1275010"/>
          </a:xfrm>
        </p:grpSpPr>
        <p:sp>
          <p:nvSpPr>
            <p:cNvPr id="58" name="Rectangle: Top Corners Rounded 4">
              <a:extLst>
                <a:ext uri="{FF2B5EF4-FFF2-40B4-BE49-F238E27FC236}">
                  <a16:creationId xmlns:a16="http://schemas.microsoft.com/office/drawing/2014/main" xmlns="" id="{7BBFFB54-F4EA-4451-A246-F4C29703C62B}"/>
                </a:ext>
              </a:extLst>
            </p:cNvPr>
            <p:cNvSpPr/>
            <p:nvPr/>
          </p:nvSpPr>
          <p:spPr>
            <a:xfrm rot="16200000">
              <a:off x="1130835" y="1189213"/>
              <a:ext cx="1275009" cy="2756548"/>
            </a:xfrm>
            <a:prstGeom prst="round2SameRect">
              <a:avLst/>
            </a:prstGeom>
            <a:gradFill flip="none" rotWithShape="1">
              <a:gsLst>
                <a:gs pos="100000">
                  <a:srgbClr val="069169"/>
                </a:gs>
                <a:gs pos="100000">
                  <a:srgbClr val="800000"/>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s-CO" b="1">
                  <a:latin typeface="+mj-lt"/>
                </a:rPr>
                <a:t>OBJETIVOS </a:t>
              </a:r>
              <a:endParaRPr lang="es-CO" b="1" dirty="0">
                <a:latin typeface="+mj-lt"/>
              </a:endParaRPr>
            </a:p>
          </p:txBody>
        </p:sp>
        <p:sp>
          <p:nvSpPr>
            <p:cNvPr id="59" name="Rectangle: Top Corners Rounded 5">
              <a:extLst>
                <a:ext uri="{FF2B5EF4-FFF2-40B4-BE49-F238E27FC236}">
                  <a16:creationId xmlns:a16="http://schemas.microsoft.com/office/drawing/2014/main" xmlns="" id="{2CD8E492-9321-4BBE-A1FB-66E034364908}"/>
                </a:ext>
              </a:extLst>
            </p:cNvPr>
            <p:cNvSpPr/>
            <p:nvPr/>
          </p:nvSpPr>
          <p:spPr>
            <a:xfrm rot="16200000">
              <a:off x="6798722" y="-1722126"/>
              <a:ext cx="1275009" cy="8579223"/>
            </a:xfrm>
            <a:prstGeom prst="round2SameRect">
              <a:avLst>
                <a:gd name="adj1" fmla="val 0"/>
                <a:gd name="adj2" fmla="val 15917"/>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vert="vert" lIns="72000" tIns="144000" bIns="144000" rtlCol="0" anchor="ctr"/>
            <a:lstStyle/>
            <a:p>
              <a:pPr marL="342900" indent="-342900" algn="just">
                <a:buFont typeface="Arial" panose="020B0604020202020204" pitchFamily="34" charset="0"/>
                <a:buChar char="•"/>
              </a:pPr>
              <a:r>
                <a:rPr lang="es-CO" b="1" u="sng" dirty="0">
                  <a:solidFill>
                    <a:schemeClr val="bg1">
                      <a:lumMod val="50000"/>
                    </a:schemeClr>
                  </a:solidFill>
                  <a:latin typeface="+mj-lt"/>
                </a:rPr>
                <a:t>Facilitar</a:t>
              </a:r>
              <a:r>
                <a:rPr lang="es-CO" dirty="0">
                  <a:solidFill>
                    <a:schemeClr val="bg1">
                      <a:lumMod val="50000"/>
                    </a:schemeClr>
                  </a:solidFill>
                  <a:latin typeface="+mj-lt"/>
                </a:rPr>
                <a:t> la formulación y estructuración de proyectos en vías terciarias</a:t>
              </a:r>
            </a:p>
            <a:p>
              <a:pPr marL="342900" indent="-342900" algn="just">
                <a:buFont typeface="Arial" panose="020B0604020202020204" pitchFamily="34" charset="0"/>
                <a:buChar char="•"/>
              </a:pPr>
              <a:r>
                <a:rPr lang="es-CO" dirty="0">
                  <a:solidFill>
                    <a:schemeClr val="bg1">
                      <a:lumMod val="50000"/>
                    </a:schemeClr>
                  </a:solidFill>
                  <a:latin typeface="+mj-lt"/>
                </a:rPr>
                <a:t>Implementar </a:t>
              </a:r>
              <a:r>
                <a:rPr lang="es-CO" u="sng" dirty="0">
                  <a:solidFill>
                    <a:schemeClr val="bg1">
                      <a:lumMod val="50000"/>
                    </a:schemeClr>
                  </a:solidFill>
                  <a:latin typeface="+mj-lt"/>
                </a:rPr>
                <a:t>soluciones costo-eficientes</a:t>
              </a:r>
              <a:r>
                <a:rPr lang="es-CO" dirty="0">
                  <a:solidFill>
                    <a:schemeClr val="bg1">
                      <a:lumMod val="50000"/>
                    </a:schemeClr>
                  </a:solidFill>
                  <a:latin typeface="+mj-lt"/>
                </a:rPr>
                <a:t> adaptables en vías terciarias</a:t>
              </a:r>
            </a:p>
          </p:txBody>
        </p:sp>
      </p:grpSp>
      <p:sp>
        <p:nvSpPr>
          <p:cNvPr id="60" name="CuadroTexto 59">
            <a:extLst>
              <a:ext uri="{FF2B5EF4-FFF2-40B4-BE49-F238E27FC236}">
                <a16:creationId xmlns:a16="http://schemas.microsoft.com/office/drawing/2014/main" xmlns="" id="{0D74AB3B-397B-448B-8DD4-3FAF24E8A213}"/>
              </a:ext>
            </a:extLst>
          </p:cNvPr>
          <p:cNvSpPr txBox="1"/>
          <p:nvPr/>
        </p:nvSpPr>
        <p:spPr>
          <a:xfrm>
            <a:off x="102715" y="830233"/>
            <a:ext cx="11984736" cy="1569660"/>
          </a:xfrm>
          <a:prstGeom prst="rect">
            <a:avLst/>
          </a:prstGeom>
          <a:noFill/>
        </p:spPr>
        <p:txBody>
          <a:bodyPr wrap="square" rtlCol="0">
            <a:spAutoFit/>
          </a:bodyPr>
          <a:lstStyle/>
          <a:p>
            <a:pPr algn="just"/>
            <a:r>
              <a:rPr lang="es-ES" sz="2400" dirty="0">
                <a:latin typeface="+mj-lt"/>
              </a:rPr>
              <a:t>El Proyecto Tipo hace parte </a:t>
            </a:r>
            <a:r>
              <a:rPr lang="es-CO" sz="2400" dirty="0">
                <a:latin typeface="+mj-lt"/>
              </a:rPr>
              <a:t>parte de los pasos definidos en el </a:t>
            </a:r>
            <a:r>
              <a:rPr lang="es-CO" sz="2400" b="1" dirty="0">
                <a:latin typeface="+mj-lt"/>
              </a:rPr>
              <a:t>CONPES 3857 LINEAMIENTOS DE POLÍTICA PARA LA GESTIÓN DE LA RED TERCIARIA</a:t>
            </a:r>
            <a:r>
              <a:rPr lang="es-CO" sz="2400" dirty="0">
                <a:latin typeface="+mj-lt"/>
              </a:rPr>
              <a:t> con relación a implementar procesos constructivos innovadores para la optimización de recursos.</a:t>
            </a:r>
            <a:endParaRPr lang="es-ES" sz="2400" dirty="0">
              <a:latin typeface="+mj-lt"/>
            </a:endParaRPr>
          </a:p>
          <a:p>
            <a:pPr algn="ctr"/>
            <a:endParaRPr lang="es-ES" sz="2400" dirty="0">
              <a:latin typeface="+mj-lt"/>
            </a:endParaRPr>
          </a:p>
        </p:txBody>
      </p:sp>
      <p:pic>
        <p:nvPicPr>
          <p:cNvPr id="61" name="Graphic 8">
            <a:extLst>
              <a:ext uri="{FF2B5EF4-FFF2-40B4-BE49-F238E27FC236}">
                <a16:creationId xmlns:a16="http://schemas.microsoft.com/office/drawing/2014/main" xmlns="" id="{C3282265-80A5-469F-93FF-DE44B79DB8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181816" y="2166893"/>
            <a:ext cx="2535016" cy="445174"/>
          </a:xfrm>
          <a:prstGeom prst="rect">
            <a:avLst/>
          </a:prstGeom>
        </p:spPr>
      </p:pic>
      <p:pic>
        <p:nvPicPr>
          <p:cNvPr id="1026" name="Picture 2" descr="Imagen">
            <a:extLst>
              <a:ext uri="{FF2B5EF4-FFF2-40B4-BE49-F238E27FC236}">
                <a16:creationId xmlns:a16="http://schemas.microsoft.com/office/drawing/2014/main" xmlns="" id="{67B4EC68-97EA-4DD5-A3C7-DF7E77C27D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1816" y="2696936"/>
            <a:ext cx="2535016" cy="47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3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6F77ECAB-088C-42D4-8954-508A453F20B5}"/>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Herramienta del Proyecto Tipo</a:t>
            </a:r>
          </a:p>
        </p:txBody>
      </p:sp>
      <p:pic>
        <p:nvPicPr>
          <p:cNvPr id="11" name="Imagen 10">
            <a:extLst>
              <a:ext uri="{FF2B5EF4-FFF2-40B4-BE49-F238E27FC236}">
                <a16:creationId xmlns:a16="http://schemas.microsoft.com/office/drawing/2014/main" xmlns="" id="{6CF25BBE-06B9-4D7E-8E15-CD98E6D33C2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7884" y="1200407"/>
            <a:ext cx="5612130" cy="1248410"/>
          </a:xfrm>
          <a:prstGeom prst="rect">
            <a:avLst/>
          </a:prstGeom>
          <a:noFill/>
          <a:ln>
            <a:noFill/>
          </a:ln>
        </p:spPr>
      </p:pic>
      <p:pic>
        <p:nvPicPr>
          <p:cNvPr id="15" name="Imagen 14">
            <a:extLst>
              <a:ext uri="{FF2B5EF4-FFF2-40B4-BE49-F238E27FC236}">
                <a16:creationId xmlns:a16="http://schemas.microsoft.com/office/drawing/2014/main" xmlns="" id="{516C87C9-9932-486D-81C7-0C4C6AC3F3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32738" y="2692968"/>
            <a:ext cx="3596190" cy="2948187"/>
          </a:xfrm>
          <a:prstGeom prst="rect">
            <a:avLst/>
          </a:prstGeom>
          <a:noFill/>
          <a:ln>
            <a:noFill/>
          </a:ln>
        </p:spPr>
      </p:pic>
      <p:pic>
        <p:nvPicPr>
          <p:cNvPr id="16" name="Imagen 15">
            <a:extLst>
              <a:ext uri="{FF2B5EF4-FFF2-40B4-BE49-F238E27FC236}">
                <a16:creationId xmlns:a16="http://schemas.microsoft.com/office/drawing/2014/main" xmlns="" id="{3B06F8E8-68BD-4456-9FBF-13E59E1E6F02}"/>
              </a:ext>
            </a:extLst>
          </p:cNvPr>
          <p:cNvPicPr>
            <a:picLocks noChangeAspect="1"/>
          </p:cNvPicPr>
          <p:nvPr/>
        </p:nvPicPr>
        <p:blipFill rotWithShape="1">
          <a:blip r:embed="rId4"/>
          <a:srcRect l="5194" r="5787" b="24068"/>
          <a:stretch/>
        </p:blipFill>
        <p:spPr>
          <a:xfrm>
            <a:off x="6485182" y="1424542"/>
            <a:ext cx="5358475" cy="1144969"/>
          </a:xfrm>
          <a:prstGeom prst="rect">
            <a:avLst/>
          </a:prstGeom>
        </p:spPr>
      </p:pic>
      <p:pic>
        <p:nvPicPr>
          <p:cNvPr id="17" name="Imagen 16">
            <a:extLst>
              <a:ext uri="{FF2B5EF4-FFF2-40B4-BE49-F238E27FC236}">
                <a16:creationId xmlns:a16="http://schemas.microsoft.com/office/drawing/2014/main" xmlns="" id="{82C52E88-745E-454B-80B3-E3C97DEC69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9504" r="19981" b="29253"/>
          <a:stretch/>
        </p:blipFill>
        <p:spPr>
          <a:xfrm>
            <a:off x="7068457" y="2970907"/>
            <a:ext cx="4194629" cy="795523"/>
          </a:xfrm>
          <a:prstGeom prst="rect">
            <a:avLst/>
          </a:prstGeom>
        </p:spPr>
      </p:pic>
      <p:sp>
        <p:nvSpPr>
          <p:cNvPr id="18" name="Rectángulo 17">
            <a:extLst>
              <a:ext uri="{FF2B5EF4-FFF2-40B4-BE49-F238E27FC236}">
                <a16:creationId xmlns:a16="http://schemas.microsoft.com/office/drawing/2014/main" xmlns="" id="{F752A1A4-300F-43CC-828B-28C82EF82DBC}"/>
              </a:ext>
            </a:extLst>
          </p:cNvPr>
          <p:cNvSpPr/>
          <p:nvPr/>
        </p:nvSpPr>
        <p:spPr>
          <a:xfrm>
            <a:off x="-261035" y="718726"/>
            <a:ext cx="3197478" cy="461665"/>
          </a:xfrm>
          <a:prstGeom prst="rect">
            <a:avLst/>
          </a:prstGeom>
        </p:spPr>
        <p:txBody>
          <a:bodyPr wrap="none">
            <a:spAutoFit/>
          </a:bodyPr>
          <a:lstStyle/>
          <a:p>
            <a:pPr lvl="1" algn="just"/>
            <a:r>
              <a:rPr lang="es-ES" sz="2400" dirty="0"/>
              <a:t>Estudio de tránsito</a:t>
            </a:r>
          </a:p>
        </p:txBody>
      </p:sp>
    </p:spTree>
    <p:extLst>
      <p:ext uri="{BB962C8B-B14F-4D97-AF65-F5344CB8AC3E}">
        <p14:creationId xmlns:p14="http://schemas.microsoft.com/office/powerpoint/2010/main" val="1530833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82F12CA6-8914-4A0B-8EE5-16AE8C83CF7C}"/>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Herramienta del Proyecto Tipo</a:t>
            </a:r>
          </a:p>
        </p:txBody>
      </p:sp>
      <p:sp>
        <p:nvSpPr>
          <p:cNvPr id="9" name="Rectángulo 8">
            <a:extLst>
              <a:ext uri="{FF2B5EF4-FFF2-40B4-BE49-F238E27FC236}">
                <a16:creationId xmlns:a16="http://schemas.microsoft.com/office/drawing/2014/main" xmlns="" id="{E0905C20-4124-4631-B378-88A4092D3B0B}"/>
              </a:ext>
            </a:extLst>
          </p:cNvPr>
          <p:cNvSpPr/>
          <p:nvPr/>
        </p:nvSpPr>
        <p:spPr>
          <a:xfrm>
            <a:off x="-304800" y="929265"/>
            <a:ext cx="8534400" cy="400110"/>
          </a:xfrm>
          <a:prstGeom prst="rect">
            <a:avLst/>
          </a:prstGeom>
        </p:spPr>
        <p:txBody>
          <a:bodyPr wrap="square">
            <a:spAutoFit/>
          </a:bodyPr>
          <a:lstStyle/>
          <a:p>
            <a:pPr lvl="1" algn="just"/>
            <a:r>
              <a:rPr lang="es-ES" sz="2000" dirty="0"/>
              <a:t>Clima y estado de estructuras de drenaje</a:t>
            </a:r>
          </a:p>
        </p:txBody>
      </p:sp>
      <p:pic>
        <p:nvPicPr>
          <p:cNvPr id="12" name="Imagen 11">
            <a:extLst>
              <a:ext uri="{FF2B5EF4-FFF2-40B4-BE49-F238E27FC236}">
                <a16:creationId xmlns:a16="http://schemas.microsoft.com/office/drawing/2014/main" xmlns="" id="{B014F475-0346-45A2-94B1-1CB778017F9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0936"/>
          <a:stretch/>
        </p:blipFill>
        <p:spPr>
          <a:xfrm>
            <a:off x="236066" y="1668328"/>
            <a:ext cx="6406403" cy="1439726"/>
          </a:xfrm>
          <a:prstGeom prst="rect">
            <a:avLst/>
          </a:prstGeom>
        </p:spPr>
      </p:pic>
      <p:pic>
        <p:nvPicPr>
          <p:cNvPr id="13" name="Imagen 12">
            <a:extLst>
              <a:ext uri="{FF2B5EF4-FFF2-40B4-BE49-F238E27FC236}">
                <a16:creationId xmlns:a16="http://schemas.microsoft.com/office/drawing/2014/main" xmlns="" id="{1FD990EB-6FC8-4289-B46B-E095A37856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7251" r="17815" b="15940"/>
          <a:stretch/>
        </p:blipFill>
        <p:spPr>
          <a:xfrm>
            <a:off x="493431" y="3557580"/>
            <a:ext cx="4879635" cy="1980232"/>
          </a:xfrm>
          <a:prstGeom prst="rect">
            <a:avLst/>
          </a:prstGeom>
        </p:spPr>
      </p:pic>
      <p:pic>
        <p:nvPicPr>
          <p:cNvPr id="14" name="Imagen 13">
            <a:extLst>
              <a:ext uri="{FF2B5EF4-FFF2-40B4-BE49-F238E27FC236}">
                <a16:creationId xmlns:a16="http://schemas.microsoft.com/office/drawing/2014/main" xmlns="" id="{39B946BE-7D07-47CC-8E6B-BF9AB10D444B}"/>
              </a:ext>
            </a:extLst>
          </p:cNvPr>
          <p:cNvPicPr>
            <a:picLocks noChangeAspect="1"/>
          </p:cNvPicPr>
          <p:nvPr/>
        </p:nvPicPr>
        <p:blipFill>
          <a:blip r:embed="rId4"/>
          <a:stretch>
            <a:fillRect/>
          </a:stretch>
        </p:blipFill>
        <p:spPr>
          <a:xfrm>
            <a:off x="7094351" y="1248606"/>
            <a:ext cx="4520361" cy="871672"/>
          </a:xfrm>
          <a:prstGeom prst="rect">
            <a:avLst/>
          </a:prstGeom>
        </p:spPr>
      </p:pic>
      <p:pic>
        <p:nvPicPr>
          <p:cNvPr id="19" name="Picture 2" descr="Máquinas de la Junta limpian las cunetas de Villalar de los Comuneros de topillos">
            <a:extLst>
              <a:ext uri="{FF2B5EF4-FFF2-40B4-BE49-F238E27FC236}">
                <a16:creationId xmlns:a16="http://schemas.microsoft.com/office/drawing/2014/main" xmlns="" id="{2E70EE12-92B3-4F87-BAEB-570F9457C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63" y="2567264"/>
            <a:ext cx="5142735" cy="2890792"/>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xmlns="" id="{F5003ACA-518C-409B-81D2-09AE0A49A3BD}"/>
              </a:ext>
            </a:extLst>
          </p:cNvPr>
          <p:cNvSpPr/>
          <p:nvPr/>
        </p:nvSpPr>
        <p:spPr>
          <a:xfrm>
            <a:off x="6658774" y="5674209"/>
            <a:ext cx="5533226" cy="461665"/>
          </a:xfrm>
          <a:prstGeom prst="rect">
            <a:avLst/>
          </a:prstGeom>
        </p:spPr>
        <p:txBody>
          <a:bodyPr wrap="square">
            <a:spAutoFit/>
          </a:bodyPr>
          <a:lstStyle/>
          <a:p>
            <a:r>
              <a:rPr lang="es-ES" sz="1200" dirty="0"/>
              <a:t>Fuente: http</a:t>
            </a:r>
            <a:r>
              <a:rPr lang="es-ES" sz="1200"/>
              <a:t>://www.abc.es</a:t>
            </a:r>
            <a:r>
              <a:rPr lang="es-ES" sz="1200" dirty="0"/>
              <a:t>/fotos-biodiversidad/20120926</a:t>
            </a:r>
            <a:r>
              <a:rPr lang="es-ES" sz="1200"/>
              <a:t>/maquinas-junta-limpian-cunetas-1503412507629.html</a:t>
            </a:r>
            <a:endParaRPr lang="es-ES" sz="1200" dirty="0"/>
          </a:p>
        </p:txBody>
      </p:sp>
    </p:spTree>
    <p:extLst>
      <p:ext uri="{BB962C8B-B14F-4D97-AF65-F5344CB8AC3E}">
        <p14:creationId xmlns:p14="http://schemas.microsoft.com/office/powerpoint/2010/main" val="1810988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74BA687-3D72-4D1C-B453-F90BDD98147B}"/>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Herramienta del Proyecto Tipo</a:t>
            </a:r>
          </a:p>
        </p:txBody>
      </p:sp>
      <p:sp>
        <p:nvSpPr>
          <p:cNvPr id="11" name="Rectángulo 10">
            <a:extLst>
              <a:ext uri="{FF2B5EF4-FFF2-40B4-BE49-F238E27FC236}">
                <a16:creationId xmlns:a16="http://schemas.microsoft.com/office/drawing/2014/main" xmlns="" id="{F5169DAD-FF82-4EB2-AB6C-1518E14449B4}"/>
              </a:ext>
            </a:extLst>
          </p:cNvPr>
          <p:cNvSpPr/>
          <p:nvPr/>
        </p:nvSpPr>
        <p:spPr>
          <a:xfrm>
            <a:off x="102716" y="771279"/>
            <a:ext cx="8534400" cy="400110"/>
          </a:xfrm>
          <a:prstGeom prst="rect">
            <a:avLst/>
          </a:prstGeom>
        </p:spPr>
        <p:txBody>
          <a:bodyPr wrap="square">
            <a:spAutoFit/>
          </a:bodyPr>
          <a:lstStyle/>
          <a:p>
            <a:pPr algn="just"/>
            <a:r>
              <a:rPr lang="es-CO" sz="2000" dirty="0"/>
              <a:t>Distancias a canteras y fuentes de materiales</a:t>
            </a:r>
            <a:endParaRPr lang="es-ES" sz="2000" dirty="0"/>
          </a:p>
        </p:txBody>
      </p:sp>
      <p:pic>
        <p:nvPicPr>
          <p:cNvPr id="15" name="Imagen 14">
            <a:extLst>
              <a:ext uri="{FF2B5EF4-FFF2-40B4-BE49-F238E27FC236}">
                <a16:creationId xmlns:a16="http://schemas.microsoft.com/office/drawing/2014/main" xmlns="" id="{4B36F691-C9AA-44E8-9B98-83F98464C7A4}"/>
              </a:ext>
            </a:extLst>
          </p:cNvPr>
          <p:cNvPicPr>
            <a:picLocks noChangeAspect="1"/>
          </p:cNvPicPr>
          <p:nvPr/>
        </p:nvPicPr>
        <p:blipFill>
          <a:blip r:embed="rId2"/>
          <a:stretch>
            <a:fillRect/>
          </a:stretch>
        </p:blipFill>
        <p:spPr>
          <a:xfrm>
            <a:off x="247858" y="1424542"/>
            <a:ext cx="6572040" cy="1231821"/>
          </a:xfrm>
          <a:prstGeom prst="rect">
            <a:avLst/>
          </a:prstGeom>
        </p:spPr>
      </p:pic>
      <p:pic>
        <p:nvPicPr>
          <p:cNvPr id="16" name="Picture 2" descr="Resultado de imagen para canteras de materiales petreos">
            <a:extLst>
              <a:ext uri="{FF2B5EF4-FFF2-40B4-BE49-F238E27FC236}">
                <a16:creationId xmlns:a16="http://schemas.microsoft.com/office/drawing/2014/main" xmlns="" id="{6A5FCF63-D88C-47EA-9866-DD23A3001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92" y="3072493"/>
            <a:ext cx="4872263" cy="27068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n para planta cemento">
            <a:extLst>
              <a:ext uri="{FF2B5EF4-FFF2-40B4-BE49-F238E27FC236}">
                <a16:creationId xmlns:a16="http://schemas.microsoft.com/office/drawing/2014/main" xmlns="" id="{C2039DE4-009D-4338-A82E-2FD4B52429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179" y="1824652"/>
            <a:ext cx="4538133" cy="34036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xmlns="" id="{9757FDF2-BF0C-473A-9DDA-D5B236DB6BEE}"/>
              </a:ext>
            </a:extLst>
          </p:cNvPr>
          <p:cNvSpPr/>
          <p:nvPr/>
        </p:nvSpPr>
        <p:spPr>
          <a:xfrm>
            <a:off x="6429829" y="5335974"/>
            <a:ext cx="5762171" cy="584775"/>
          </a:xfrm>
          <a:prstGeom prst="rect">
            <a:avLst/>
          </a:prstGeom>
        </p:spPr>
        <p:txBody>
          <a:bodyPr wrap="square">
            <a:spAutoFit/>
          </a:bodyPr>
          <a:lstStyle/>
          <a:p>
            <a:r>
              <a:rPr lang="es-ES" sz="1600" dirty="0"/>
              <a:t>Fuente: http</a:t>
            </a:r>
            <a:r>
              <a:rPr lang="es-ES" sz="1600"/>
              <a:t>://www.talleresalquezar.es</a:t>
            </a:r>
            <a:r>
              <a:rPr lang="es-ES" sz="1600" dirty="0"/>
              <a:t>/ES/categoria/plantas-de-grava-cemento/15</a:t>
            </a:r>
          </a:p>
        </p:txBody>
      </p:sp>
    </p:spTree>
    <p:extLst>
      <p:ext uri="{BB962C8B-B14F-4D97-AF65-F5344CB8AC3E}">
        <p14:creationId xmlns:p14="http://schemas.microsoft.com/office/powerpoint/2010/main" val="494615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1"/>
          </p:nvPr>
        </p:nvSpPr>
        <p:spPr>
          <a:xfrm>
            <a:off x="6668645" y="2012950"/>
            <a:ext cx="5276611" cy="3556000"/>
          </a:xfrm>
        </p:spPr>
        <p:txBody>
          <a:bodyPr>
            <a:normAutofit/>
          </a:bodyPr>
          <a:lstStyle/>
          <a:p>
            <a:r>
              <a:rPr lang="es-ES" sz="4000" dirty="0"/>
              <a:t>Ejemplo de aplicación</a:t>
            </a:r>
          </a:p>
        </p:txBody>
      </p:sp>
      <p:sp>
        <p:nvSpPr>
          <p:cNvPr id="4" name="Text Placeholder 3">
            <a:extLst>
              <a:ext uri="{FF2B5EF4-FFF2-40B4-BE49-F238E27FC236}">
                <a16:creationId xmlns:a16="http://schemas.microsoft.com/office/drawing/2014/main" xmlns="" id="{7642B862-3732-4E7C-979D-B3628DC36648}"/>
              </a:ext>
            </a:extLst>
          </p:cNvPr>
          <p:cNvSpPr>
            <a:spLocks noGrp="1"/>
          </p:cNvSpPr>
          <p:nvPr>
            <p:ph type="body" sz="quarter" idx="12"/>
          </p:nvPr>
        </p:nvSpPr>
        <p:spPr/>
        <p:txBody>
          <a:bodyPr>
            <a:normAutofit lnSpcReduction="10000"/>
          </a:bodyPr>
          <a:lstStyle/>
          <a:p>
            <a:r>
              <a:rPr lang="es-CO" dirty="0"/>
              <a:t>3</a:t>
            </a:r>
          </a:p>
        </p:txBody>
      </p:sp>
      <p:sp>
        <p:nvSpPr>
          <p:cNvPr id="5" name="Text Placeholder 7">
            <a:extLst>
              <a:ext uri="{FF2B5EF4-FFF2-40B4-BE49-F238E27FC236}">
                <a16:creationId xmlns:a16="http://schemas.microsoft.com/office/drawing/2014/main" xmlns="" id="{536D6296-AB02-4759-96E2-622574181545}"/>
              </a:ext>
            </a:extLst>
          </p:cNvPr>
          <p:cNvSpPr txBox="1">
            <a:spLocks/>
          </p:cNvSpPr>
          <p:nvPr/>
        </p:nvSpPr>
        <p:spPr>
          <a:xfrm>
            <a:off x="6668645" y="4194969"/>
            <a:ext cx="5418460" cy="2663032"/>
          </a:xfrm>
          <a:prstGeom prst="rect">
            <a:avLst/>
          </a:prstGeom>
        </p:spPr>
        <p:txBody>
          <a:bodyPr anchor="ctr">
            <a:normAutofit/>
          </a:bodyPr>
          <a:lstStyle>
            <a:lvl1pPr marL="0" indent="0" algn="ctr" defTabSz="914400" rtl="0" eaLnBrk="1" latinLnBrk="0" hangingPunct="1">
              <a:lnSpc>
                <a:spcPct val="80000"/>
              </a:lnSpc>
              <a:spcBef>
                <a:spcPts val="0"/>
              </a:spcBef>
              <a:buFont typeface="Arial" panose="020B0604020202020204" pitchFamily="34" charset="0"/>
              <a:buNone/>
              <a:defRPr sz="2400" b="1" kern="1200">
                <a:solidFill>
                  <a:schemeClr val="tx1">
                    <a:lumMod val="75000"/>
                    <a:lumOff val="25000"/>
                  </a:schemeClr>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CO" b="0" dirty="0">
                <a:solidFill>
                  <a:schemeClr val="bg1"/>
                </a:solidFill>
              </a:rPr>
              <a:t>Proyecto Tipo Mejoramiento de vías terciarias</a:t>
            </a:r>
          </a:p>
        </p:txBody>
      </p:sp>
    </p:spTree>
    <p:extLst>
      <p:ext uri="{BB962C8B-B14F-4D97-AF65-F5344CB8AC3E}">
        <p14:creationId xmlns:p14="http://schemas.microsoft.com/office/powerpoint/2010/main" val="278787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846AA262-1121-4DC0-B2C5-927E4B731D47}"/>
              </a:ext>
            </a:extLst>
          </p:cNvPr>
          <p:cNvPicPr>
            <a:picLocks noChangeAspect="1"/>
          </p:cNvPicPr>
          <p:nvPr/>
        </p:nvPicPr>
        <p:blipFill rotWithShape="1">
          <a:blip r:embed="rId2"/>
          <a:srcRect t="6578" b="30400"/>
          <a:stretch/>
        </p:blipFill>
        <p:spPr>
          <a:xfrm>
            <a:off x="1885459" y="3822640"/>
            <a:ext cx="9223882" cy="2200412"/>
          </a:xfrm>
          <a:prstGeom prst="rect">
            <a:avLst/>
          </a:prstGeom>
        </p:spPr>
      </p:pic>
      <p:sp>
        <p:nvSpPr>
          <p:cNvPr id="21" name="Title 1">
            <a:extLst>
              <a:ext uri="{FF2B5EF4-FFF2-40B4-BE49-F238E27FC236}">
                <a16:creationId xmlns:a16="http://schemas.microsoft.com/office/drawing/2014/main" xmlns="" id="{34B2122D-31B3-43D8-AF53-64AA89536020}"/>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8" name="11 Forma libre">
            <a:extLst>
              <a:ext uri="{FF2B5EF4-FFF2-40B4-BE49-F238E27FC236}">
                <a16:creationId xmlns:a16="http://schemas.microsoft.com/office/drawing/2014/main" xmlns="" id="{BEC7C5A2-A404-4EC3-9EBB-4BAF209B6C32}"/>
              </a:ext>
            </a:extLst>
          </p:cNvPr>
          <p:cNvSpPr/>
          <p:nvPr/>
        </p:nvSpPr>
        <p:spPr>
          <a:xfrm>
            <a:off x="2296939" y="907212"/>
            <a:ext cx="4404360" cy="1737360"/>
          </a:xfrm>
          <a:custGeom>
            <a:avLst/>
            <a:gdLst>
              <a:gd name="connsiteX0" fmla="*/ 0 w 4404360"/>
              <a:gd name="connsiteY0" fmla="*/ 0 h 1737360"/>
              <a:gd name="connsiteX1" fmla="*/ 746760 w 4404360"/>
              <a:gd name="connsiteY1" fmla="*/ 723900 h 1737360"/>
              <a:gd name="connsiteX2" fmla="*/ 1264920 w 4404360"/>
              <a:gd name="connsiteY2" fmla="*/ 1104900 h 1737360"/>
              <a:gd name="connsiteX3" fmla="*/ 2095500 w 4404360"/>
              <a:gd name="connsiteY3" fmla="*/ 1386840 h 1737360"/>
              <a:gd name="connsiteX4" fmla="*/ 4404360 w 4404360"/>
              <a:gd name="connsiteY4" fmla="*/ 1737360 h 173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360" h="1737360">
                <a:moveTo>
                  <a:pt x="0" y="0"/>
                </a:moveTo>
                <a:cubicBezTo>
                  <a:pt x="267970" y="269875"/>
                  <a:pt x="535940" y="539750"/>
                  <a:pt x="746760" y="723900"/>
                </a:cubicBezTo>
                <a:cubicBezTo>
                  <a:pt x="957580" y="908050"/>
                  <a:pt x="1040130" y="994410"/>
                  <a:pt x="1264920" y="1104900"/>
                </a:cubicBezTo>
                <a:cubicBezTo>
                  <a:pt x="1489710" y="1215390"/>
                  <a:pt x="1572260" y="1281430"/>
                  <a:pt x="2095500" y="1386840"/>
                </a:cubicBezTo>
                <a:cubicBezTo>
                  <a:pt x="2618740" y="1492250"/>
                  <a:pt x="3511550" y="1614805"/>
                  <a:pt x="4404360" y="1737360"/>
                </a:cubicBezTo>
              </a:path>
            </a:pathLst>
          </a:custGeom>
          <a:noFill/>
          <a:ln w="476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9" name="13 Conector recto">
            <a:extLst>
              <a:ext uri="{FF2B5EF4-FFF2-40B4-BE49-F238E27FC236}">
                <a16:creationId xmlns:a16="http://schemas.microsoft.com/office/drawing/2014/main" xmlns="" id="{CD225D44-663F-4A35-892A-F9F87A738DC0}"/>
              </a:ext>
            </a:extLst>
          </p:cNvPr>
          <p:cNvCxnSpPr>
            <a:cxnSpLocks/>
          </p:cNvCxnSpPr>
          <p:nvPr/>
        </p:nvCxnSpPr>
        <p:spPr>
          <a:xfrm flipH="1">
            <a:off x="2285511" y="770695"/>
            <a:ext cx="11429" cy="265830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14 Conector recto">
            <a:extLst>
              <a:ext uri="{FF2B5EF4-FFF2-40B4-BE49-F238E27FC236}">
                <a16:creationId xmlns:a16="http://schemas.microsoft.com/office/drawing/2014/main" xmlns="" id="{60143CEB-68B8-4E9B-B576-52F2AFE480ED}"/>
              </a:ext>
            </a:extLst>
          </p:cNvPr>
          <p:cNvCxnSpPr>
            <a:cxnSpLocks/>
            <a:stCxn id="28" idx="2"/>
          </p:cNvCxnSpPr>
          <p:nvPr/>
        </p:nvCxnSpPr>
        <p:spPr>
          <a:xfrm>
            <a:off x="3561859" y="2012112"/>
            <a:ext cx="0" cy="141688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21 Conector recto">
            <a:extLst>
              <a:ext uri="{FF2B5EF4-FFF2-40B4-BE49-F238E27FC236}">
                <a16:creationId xmlns:a16="http://schemas.microsoft.com/office/drawing/2014/main" xmlns="" id="{C45D53E9-3B8F-44AB-8F6D-ABF2810E61D3}"/>
              </a:ext>
            </a:extLst>
          </p:cNvPr>
          <p:cNvCxnSpPr/>
          <p:nvPr/>
        </p:nvCxnSpPr>
        <p:spPr>
          <a:xfrm>
            <a:off x="2277941" y="3438352"/>
            <a:ext cx="8189222" cy="5577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31 Forma libre">
            <a:extLst>
              <a:ext uri="{FF2B5EF4-FFF2-40B4-BE49-F238E27FC236}">
                <a16:creationId xmlns:a16="http://schemas.microsoft.com/office/drawing/2014/main" xmlns="" id="{6552D181-AB33-4572-9117-9FE20B86C516}"/>
              </a:ext>
            </a:extLst>
          </p:cNvPr>
          <p:cNvSpPr/>
          <p:nvPr/>
        </p:nvSpPr>
        <p:spPr>
          <a:xfrm>
            <a:off x="6520149" y="2614920"/>
            <a:ext cx="663749" cy="451291"/>
          </a:xfrm>
          <a:custGeom>
            <a:avLst/>
            <a:gdLst>
              <a:gd name="connsiteX0" fmla="*/ 0 w 2336800"/>
              <a:gd name="connsiteY0" fmla="*/ 0 h 324736"/>
              <a:gd name="connsiteX1" fmla="*/ 904240 w 2336800"/>
              <a:gd name="connsiteY1" fmla="*/ 213360 h 324736"/>
              <a:gd name="connsiteX2" fmla="*/ 2032000 w 2336800"/>
              <a:gd name="connsiteY2" fmla="*/ 314960 h 324736"/>
              <a:gd name="connsiteX3" fmla="*/ 2336800 w 2336800"/>
              <a:gd name="connsiteY3" fmla="*/ 314960 h 324736"/>
              <a:gd name="connsiteX0" fmla="*/ 0 w 2374122"/>
              <a:gd name="connsiteY0" fmla="*/ 0 h 334067"/>
              <a:gd name="connsiteX1" fmla="*/ 941562 w 2374122"/>
              <a:gd name="connsiteY1" fmla="*/ 222691 h 334067"/>
              <a:gd name="connsiteX2" fmla="*/ 2069322 w 2374122"/>
              <a:gd name="connsiteY2" fmla="*/ 324291 h 334067"/>
              <a:gd name="connsiteX3" fmla="*/ 2374122 w 2374122"/>
              <a:gd name="connsiteY3" fmla="*/ 324291 h 334067"/>
              <a:gd name="connsiteX0" fmla="*/ 0 w 2578909"/>
              <a:gd name="connsiteY0" fmla="*/ 0 h 372167"/>
              <a:gd name="connsiteX1" fmla="*/ 1146349 w 2578909"/>
              <a:gd name="connsiteY1" fmla="*/ 260791 h 372167"/>
              <a:gd name="connsiteX2" fmla="*/ 2274109 w 2578909"/>
              <a:gd name="connsiteY2" fmla="*/ 362391 h 372167"/>
              <a:gd name="connsiteX3" fmla="*/ 2578909 w 2578909"/>
              <a:gd name="connsiteY3" fmla="*/ 362391 h 372167"/>
              <a:gd name="connsiteX0" fmla="*/ 0 w 2578909"/>
              <a:gd name="connsiteY0" fmla="*/ 0 h 372167"/>
              <a:gd name="connsiteX1" fmla="*/ 1146349 w 2578909"/>
              <a:gd name="connsiteY1" fmla="*/ 260791 h 372167"/>
              <a:gd name="connsiteX2" fmla="*/ 2274109 w 2578909"/>
              <a:gd name="connsiteY2" fmla="*/ 362391 h 372167"/>
              <a:gd name="connsiteX3" fmla="*/ 2578909 w 2578909"/>
              <a:gd name="connsiteY3" fmla="*/ 362391 h 372167"/>
              <a:gd name="connsiteX0" fmla="*/ 0 w 2845609"/>
              <a:gd name="connsiteY0" fmla="*/ 0 h 629294"/>
              <a:gd name="connsiteX1" fmla="*/ 1146349 w 2845609"/>
              <a:gd name="connsiteY1" fmla="*/ 260791 h 629294"/>
              <a:gd name="connsiteX2" fmla="*/ 2274109 w 2845609"/>
              <a:gd name="connsiteY2" fmla="*/ 362391 h 629294"/>
              <a:gd name="connsiteX3" fmla="*/ 2845609 w 2845609"/>
              <a:gd name="connsiteY3" fmla="*/ 629091 h 629294"/>
              <a:gd name="connsiteX0" fmla="*/ 0 w 2274109"/>
              <a:gd name="connsiteY0" fmla="*/ 0 h 362391"/>
              <a:gd name="connsiteX1" fmla="*/ 1146349 w 2274109"/>
              <a:gd name="connsiteY1" fmla="*/ 260791 h 362391"/>
              <a:gd name="connsiteX2" fmla="*/ 2274109 w 2274109"/>
              <a:gd name="connsiteY2" fmla="*/ 362391 h 362391"/>
              <a:gd name="connsiteX0" fmla="*/ 0 w 1146349"/>
              <a:gd name="connsiteY0" fmla="*/ 0 h 260791"/>
              <a:gd name="connsiteX1" fmla="*/ 1146349 w 1146349"/>
              <a:gd name="connsiteY1" fmla="*/ 260791 h 260791"/>
              <a:gd name="connsiteX0" fmla="*/ 0 w 663749"/>
              <a:gd name="connsiteY0" fmla="*/ 0 h 451291"/>
              <a:gd name="connsiteX1" fmla="*/ 663749 w 663749"/>
              <a:gd name="connsiteY1" fmla="*/ 451291 h 451291"/>
            </a:gdLst>
            <a:ahLst/>
            <a:cxnLst>
              <a:cxn ang="0">
                <a:pos x="connsiteX0" y="connsiteY0"/>
              </a:cxn>
              <a:cxn ang="0">
                <a:pos x="connsiteX1" y="connsiteY1"/>
              </a:cxn>
            </a:cxnLst>
            <a:rect l="l" t="t" r="r" b="b"/>
            <a:pathLst>
              <a:path w="663749" h="451291">
                <a:moveTo>
                  <a:pt x="0" y="0"/>
                </a:moveTo>
                <a:cubicBezTo>
                  <a:pt x="311361" y="47096"/>
                  <a:pt x="284731" y="390893"/>
                  <a:pt x="663749" y="451291"/>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32 Forma libre">
            <a:extLst>
              <a:ext uri="{FF2B5EF4-FFF2-40B4-BE49-F238E27FC236}">
                <a16:creationId xmlns:a16="http://schemas.microsoft.com/office/drawing/2014/main" xmlns="" id="{D93E1746-0447-4578-8B12-CA1A6B03463E}"/>
              </a:ext>
            </a:extLst>
          </p:cNvPr>
          <p:cNvSpPr/>
          <p:nvPr/>
        </p:nvSpPr>
        <p:spPr>
          <a:xfrm>
            <a:off x="9370839" y="2184832"/>
            <a:ext cx="1059180" cy="812286"/>
          </a:xfrm>
          <a:custGeom>
            <a:avLst/>
            <a:gdLst>
              <a:gd name="connsiteX0" fmla="*/ 0 w 1300480"/>
              <a:gd name="connsiteY0" fmla="*/ 792480 h 802372"/>
              <a:gd name="connsiteX1" fmla="*/ 396240 w 1300480"/>
              <a:gd name="connsiteY1" fmla="*/ 731520 h 802372"/>
              <a:gd name="connsiteX2" fmla="*/ 894080 w 1300480"/>
              <a:gd name="connsiteY2" fmla="*/ 264160 h 802372"/>
              <a:gd name="connsiteX3" fmla="*/ 1300480 w 1300480"/>
              <a:gd name="connsiteY3" fmla="*/ 0 h 802372"/>
              <a:gd name="connsiteX0" fmla="*/ 0 w 1059180"/>
              <a:gd name="connsiteY0" fmla="*/ 805180 h 812286"/>
              <a:gd name="connsiteX1" fmla="*/ 154940 w 1059180"/>
              <a:gd name="connsiteY1" fmla="*/ 731520 h 812286"/>
              <a:gd name="connsiteX2" fmla="*/ 652780 w 1059180"/>
              <a:gd name="connsiteY2" fmla="*/ 264160 h 812286"/>
              <a:gd name="connsiteX3" fmla="*/ 1059180 w 1059180"/>
              <a:gd name="connsiteY3" fmla="*/ 0 h 812286"/>
            </a:gdLst>
            <a:ahLst/>
            <a:cxnLst>
              <a:cxn ang="0">
                <a:pos x="connsiteX0" y="connsiteY0"/>
              </a:cxn>
              <a:cxn ang="0">
                <a:pos x="connsiteX1" y="connsiteY1"/>
              </a:cxn>
              <a:cxn ang="0">
                <a:pos x="connsiteX2" y="connsiteY2"/>
              </a:cxn>
              <a:cxn ang="0">
                <a:pos x="connsiteX3" y="connsiteY3"/>
              </a:cxn>
            </a:cxnLst>
            <a:rect l="l" t="t" r="r" b="b"/>
            <a:pathLst>
              <a:path w="1059180" h="812286">
                <a:moveTo>
                  <a:pt x="0" y="805180"/>
                </a:moveTo>
                <a:cubicBezTo>
                  <a:pt x="123613" y="818726"/>
                  <a:pt x="46143" y="821690"/>
                  <a:pt x="154940" y="731520"/>
                </a:cubicBezTo>
                <a:cubicBezTo>
                  <a:pt x="263737" y="641350"/>
                  <a:pt x="502073" y="386080"/>
                  <a:pt x="652780" y="264160"/>
                </a:cubicBezTo>
                <a:cubicBezTo>
                  <a:pt x="803487" y="142240"/>
                  <a:pt x="931333" y="71120"/>
                  <a:pt x="1059180" y="0"/>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4" name="40 Conector recto">
            <a:extLst>
              <a:ext uri="{FF2B5EF4-FFF2-40B4-BE49-F238E27FC236}">
                <a16:creationId xmlns:a16="http://schemas.microsoft.com/office/drawing/2014/main" xmlns="" id="{C334EE51-88C6-4E45-A65B-8D6E603536F7}"/>
              </a:ext>
            </a:extLst>
          </p:cNvPr>
          <p:cNvCxnSpPr>
            <a:cxnSpLocks/>
            <a:stCxn id="44" idx="1"/>
          </p:cNvCxnSpPr>
          <p:nvPr/>
        </p:nvCxnSpPr>
        <p:spPr>
          <a:xfrm>
            <a:off x="9420950" y="2932325"/>
            <a:ext cx="0" cy="55352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52 Conector recto">
            <a:extLst>
              <a:ext uri="{FF2B5EF4-FFF2-40B4-BE49-F238E27FC236}">
                <a16:creationId xmlns:a16="http://schemas.microsoft.com/office/drawing/2014/main" xmlns="" id="{407C63DD-4575-439B-A174-64D54B5EC0BD}"/>
              </a:ext>
            </a:extLst>
          </p:cNvPr>
          <p:cNvCxnSpPr>
            <a:cxnSpLocks/>
          </p:cNvCxnSpPr>
          <p:nvPr/>
        </p:nvCxnSpPr>
        <p:spPr>
          <a:xfrm flipH="1">
            <a:off x="10447467" y="2209562"/>
            <a:ext cx="9780" cy="121943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12 CuadroTexto">
            <a:extLst>
              <a:ext uri="{FF2B5EF4-FFF2-40B4-BE49-F238E27FC236}">
                <a16:creationId xmlns:a16="http://schemas.microsoft.com/office/drawing/2014/main" xmlns="" id="{29944AD2-837E-4F43-A00B-838CFFCF7918}"/>
              </a:ext>
            </a:extLst>
          </p:cNvPr>
          <p:cNvSpPr txBox="1"/>
          <p:nvPr/>
        </p:nvSpPr>
        <p:spPr>
          <a:xfrm>
            <a:off x="2567143" y="3485850"/>
            <a:ext cx="813523" cy="307777"/>
          </a:xfrm>
          <a:prstGeom prst="rect">
            <a:avLst/>
          </a:prstGeom>
        </p:spPr>
        <p:txBody>
          <a:bodyPr wrap="square">
            <a:spAutoFit/>
          </a:bodyPr>
          <a:lstStyle>
            <a:defPPr>
              <a:defRPr lang="es-CO"/>
            </a:defPPr>
            <a:lvl1pPr>
              <a:defRPr sz="1400"/>
            </a:lvl1pPr>
          </a:lstStyle>
          <a:p>
            <a:r>
              <a:rPr lang="es-CO" dirty="0"/>
              <a:t>2,1 km</a:t>
            </a:r>
          </a:p>
        </p:txBody>
      </p:sp>
      <p:sp>
        <p:nvSpPr>
          <p:cNvPr id="38" name="Forma libre: forma 37">
            <a:extLst>
              <a:ext uri="{FF2B5EF4-FFF2-40B4-BE49-F238E27FC236}">
                <a16:creationId xmlns:a16="http://schemas.microsoft.com/office/drawing/2014/main" xmlns="" id="{8E25F42E-4EC0-4821-A437-A118F5576C2C}"/>
              </a:ext>
            </a:extLst>
          </p:cNvPr>
          <p:cNvSpPr/>
          <p:nvPr/>
        </p:nvSpPr>
        <p:spPr>
          <a:xfrm>
            <a:off x="7139215" y="2992010"/>
            <a:ext cx="2316118" cy="65677"/>
          </a:xfrm>
          <a:custGeom>
            <a:avLst/>
            <a:gdLst>
              <a:gd name="connsiteX0" fmla="*/ 0 w 2306886"/>
              <a:gd name="connsiteY0" fmla="*/ 69610 h 69610"/>
              <a:gd name="connsiteX1" fmla="*/ 2019300 w 2306886"/>
              <a:gd name="connsiteY1" fmla="*/ 6110 h 69610"/>
              <a:gd name="connsiteX2" fmla="*/ 2247900 w 2306886"/>
              <a:gd name="connsiteY2" fmla="*/ 6110 h 69610"/>
              <a:gd name="connsiteX0" fmla="*/ 0 w 2306886"/>
              <a:gd name="connsiteY0" fmla="*/ 69610 h 69610"/>
              <a:gd name="connsiteX1" fmla="*/ 2019300 w 2306886"/>
              <a:gd name="connsiteY1" fmla="*/ 6110 h 69610"/>
              <a:gd name="connsiteX2" fmla="*/ 2247900 w 2306886"/>
              <a:gd name="connsiteY2" fmla="*/ 6110 h 69610"/>
              <a:gd name="connsiteX0" fmla="*/ 0 w 2019300"/>
              <a:gd name="connsiteY0" fmla="*/ 63500 h 63500"/>
              <a:gd name="connsiteX1" fmla="*/ 2019300 w 2019300"/>
              <a:gd name="connsiteY1" fmla="*/ 0 h 63500"/>
              <a:gd name="connsiteX0" fmla="*/ 0 w 2004060"/>
              <a:gd name="connsiteY0" fmla="*/ 71120 h 71120"/>
              <a:gd name="connsiteX1" fmla="*/ 2004060 w 2004060"/>
              <a:gd name="connsiteY1" fmla="*/ 0 h 71120"/>
              <a:gd name="connsiteX0" fmla="*/ 0 w 2258060"/>
              <a:gd name="connsiteY0" fmla="*/ 109220 h 109220"/>
              <a:gd name="connsiteX1" fmla="*/ 2258060 w 2258060"/>
              <a:gd name="connsiteY1" fmla="*/ 0 h 109220"/>
              <a:gd name="connsiteX0" fmla="*/ 0 w 2316118"/>
              <a:gd name="connsiteY0" fmla="*/ 65677 h 65677"/>
              <a:gd name="connsiteX1" fmla="*/ 2316118 w 2316118"/>
              <a:gd name="connsiteY1" fmla="*/ 0 h 65677"/>
            </a:gdLst>
            <a:ahLst/>
            <a:cxnLst>
              <a:cxn ang="0">
                <a:pos x="connsiteX0" y="connsiteY0"/>
              </a:cxn>
              <a:cxn ang="0">
                <a:pos x="connsiteX1" y="connsiteY1"/>
              </a:cxn>
            </a:cxnLst>
            <a:rect l="l" t="t" r="r" b="b"/>
            <a:pathLst>
              <a:path w="2316118" h="65677">
                <a:moveTo>
                  <a:pt x="0" y="65677"/>
                </a:moveTo>
                <a:lnTo>
                  <a:pt x="2316118" y="0"/>
                </a:ln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9" name="50 Conector recto">
            <a:extLst>
              <a:ext uri="{FF2B5EF4-FFF2-40B4-BE49-F238E27FC236}">
                <a16:creationId xmlns:a16="http://schemas.microsoft.com/office/drawing/2014/main" xmlns="" id="{E529826A-081C-4557-80C0-C154790A2402}"/>
              </a:ext>
            </a:extLst>
          </p:cNvPr>
          <p:cNvCxnSpPr>
            <a:cxnSpLocks/>
            <a:stCxn id="38" idx="0"/>
          </p:cNvCxnSpPr>
          <p:nvPr/>
        </p:nvCxnSpPr>
        <p:spPr>
          <a:xfrm>
            <a:off x="7139215" y="3057687"/>
            <a:ext cx="0" cy="4364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12 CuadroTexto">
            <a:extLst>
              <a:ext uri="{FF2B5EF4-FFF2-40B4-BE49-F238E27FC236}">
                <a16:creationId xmlns:a16="http://schemas.microsoft.com/office/drawing/2014/main" xmlns="" id="{40A36BB7-478A-489D-A78A-D566A9568DEF}"/>
              </a:ext>
            </a:extLst>
          </p:cNvPr>
          <p:cNvSpPr txBox="1"/>
          <p:nvPr/>
        </p:nvSpPr>
        <p:spPr>
          <a:xfrm rot="16200000">
            <a:off x="1570795" y="1648687"/>
            <a:ext cx="989234" cy="307777"/>
          </a:xfrm>
          <a:prstGeom prst="rect">
            <a:avLst/>
          </a:prstGeom>
        </p:spPr>
        <p:txBody>
          <a:bodyPr wrap="square">
            <a:spAutoFit/>
          </a:bodyPr>
          <a:lstStyle>
            <a:defPPr>
              <a:defRPr lang="es-CO"/>
            </a:defPPr>
            <a:lvl1pPr>
              <a:defRPr sz="1050"/>
            </a:lvl1pPr>
          </a:lstStyle>
          <a:p>
            <a:r>
              <a:rPr lang="es-CO" sz="1400" dirty="0"/>
              <a:t>K00+000</a:t>
            </a:r>
          </a:p>
        </p:txBody>
      </p:sp>
      <p:sp>
        <p:nvSpPr>
          <p:cNvPr id="41" name="12 CuadroTexto">
            <a:extLst>
              <a:ext uri="{FF2B5EF4-FFF2-40B4-BE49-F238E27FC236}">
                <a16:creationId xmlns:a16="http://schemas.microsoft.com/office/drawing/2014/main" xmlns="" id="{63D9EBE0-5A8A-4991-A1D6-4C956358CFE5}"/>
              </a:ext>
            </a:extLst>
          </p:cNvPr>
          <p:cNvSpPr txBox="1"/>
          <p:nvPr/>
        </p:nvSpPr>
        <p:spPr>
          <a:xfrm rot="16200000">
            <a:off x="3067242" y="1271775"/>
            <a:ext cx="989234" cy="307777"/>
          </a:xfrm>
          <a:prstGeom prst="rect">
            <a:avLst/>
          </a:prstGeom>
        </p:spPr>
        <p:txBody>
          <a:bodyPr wrap="square">
            <a:spAutoFit/>
          </a:bodyPr>
          <a:lstStyle>
            <a:defPPr>
              <a:defRPr lang="es-CO"/>
            </a:defPPr>
            <a:lvl1pPr>
              <a:defRPr sz="1050"/>
            </a:lvl1pPr>
          </a:lstStyle>
          <a:p>
            <a:r>
              <a:rPr lang="es-CO" sz="1400" dirty="0"/>
              <a:t>K02+100</a:t>
            </a:r>
          </a:p>
        </p:txBody>
      </p:sp>
      <p:sp>
        <p:nvSpPr>
          <p:cNvPr id="42" name="12 CuadroTexto">
            <a:extLst>
              <a:ext uri="{FF2B5EF4-FFF2-40B4-BE49-F238E27FC236}">
                <a16:creationId xmlns:a16="http://schemas.microsoft.com/office/drawing/2014/main" xmlns="" id="{DFF9F278-FD27-430E-9649-BB1F939E71D1}"/>
              </a:ext>
            </a:extLst>
          </p:cNvPr>
          <p:cNvSpPr txBox="1"/>
          <p:nvPr/>
        </p:nvSpPr>
        <p:spPr>
          <a:xfrm rot="16200000">
            <a:off x="6179421" y="1959319"/>
            <a:ext cx="989234" cy="307777"/>
          </a:xfrm>
          <a:prstGeom prst="rect">
            <a:avLst/>
          </a:prstGeom>
        </p:spPr>
        <p:txBody>
          <a:bodyPr wrap="square">
            <a:spAutoFit/>
          </a:bodyPr>
          <a:lstStyle>
            <a:defPPr>
              <a:defRPr lang="es-CO"/>
            </a:defPPr>
            <a:lvl1pPr>
              <a:defRPr sz="1050"/>
            </a:lvl1pPr>
          </a:lstStyle>
          <a:p>
            <a:r>
              <a:rPr lang="es-CO" sz="1400" dirty="0"/>
              <a:t>K04+250</a:t>
            </a:r>
          </a:p>
        </p:txBody>
      </p:sp>
      <p:sp>
        <p:nvSpPr>
          <p:cNvPr id="43" name="12 CuadroTexto">
            <a:extLst>
              <a:ext uri="{FF2B5EF4-FFF2-40B4-BE49-F238E27FC236}">
                <a16:creationId xmlns:a16="http://schemas.microsoft.com/office/drawing/2014/main" xmlns="" id="{D2375552-DF16-41AB-AF3C-59D6DF2C713E}"/>
              </a:ext>
            </a:extLst>
          </p:cNvPr>
          <p:cNvSpPr txBox="1"/>
          <p:nvPr/>
        </p:nvSpPr>
        <p:spPr>
          <a:xfrm rot="16200000">
            <a:off x="6634682" y="2396358"/>
            <a:ext cx="989234" cy="307777"/>
          </a:xfrm>
          <a:prstGeom prst="rect">
            <a:avLst/>
          </a:prstGeom>
        </p:spPr>
        <p:txBody>
          <a:bodyPr wrap="square">
            <a:spAutoFit/>
          </a:bodyPr>
          <a:lstStyle>
            <a:defPPr>
              <a:defRPr lang="es-CO"/>
            </a:defPPr>
            <a:lvl1pPr>
              <a:defRPr sz="1050"/>
            </a:lvl1pPr>
          </a:lstStyle>
          <a:p>
            <a:r>
              <a:rPr lang="es-CO" sz="1400" dirty="0"/>
              <a:t>K05+100</a:t>
            </a:r>
          </a:p>
        </p:txBody>
      </p:sp>
      <p:sp>
        <p:nvSpPr>
          <p:cNvPr id="44" name="12 CuadroTexto">
            <a:extLst>
              <a:ext uri="{FF2B5EF4-FFF2-40B4-BE49-F238E27FC236}">
                <a16:creationId xmlns:a16="http://schemas.microsoft.com/office/drawing/2014/main" xmlns="" id="{619A44AC-7BDB-42BE-8BA8-1A55A83B7681}"/>
              </a:ext>
            </a:extLst>
          </p:cNvPr>
          <p:cNvSpPr txBox="1"/>
          <p:nvPr/>
        </p:nvSpPr>
        <p:spPr>
          <a:xfrm rot="16200000">
            <a:off x="8926332" y="2283819"/>
            <a:ext cx="989234" cy="307777"/>
          </a:xfrm>
          <a:prstGeom prst="rect">
            <a:avLst/>
          </a:prstGeom>
        </p:spPr>
        <p:txBody>
          <a:bodyPr wrap="square">
            <a:spAutoFit/>
          </a:bodyPr>
          <a:lstStyle>
            <a:defPPr>
              <a:defRPr lang="es-CO"/>
            </a:defPPr>
            <a:lvl1pPr>
              <a:defRPr sz="1050"/>
            </a:lvl1pPr>
          </a:lstStyle>
          <a:p>
            <a:r>
              <a:rPr lang="es-CO" sz="1400" dirty="0"/>
              <a:t>K08+150</a:t>
            </a:r>
          </a:p>
        </p:txBody>
      </p:sp>
      <p:sp>
        <p:nvSpPr>
          <p:cNvPr id="45" name="12 CuadroTexto">
            <a:extLst>
              <a:ext uri="{FF2B5EF4-FFF2-40B4-BE49-F238E27FC236}">
                <a16:creationId xmlns:a16="http://schemas.microsoft.com/office/drawing/2014/main" xmlns="" id="{151A216A-E2EF-4D48-81BE-93712CA1AED1}"/>
              </a:ext>
            </a:extLst>
          </p:cNvPr>
          <p:cNvSpPr txBox="1"/>
          <p:nvPr/>
        </p:nvSpPr>
        <p:spPr>
          <a:xfrm rot="16200000">
            <a:off x="9928558" y="1532104"/>
            <a:ext cx="989234" cy="307777"/>
          </a:xfrm>
          <a:prstGeom prst="rect">
            <a:avLst/>
          </a:prstGeom>
        </p:spPr>
        <p:txBody>
          <a:bodyPr wrap="square">
            <a:spAutoFit/>
          </a:bodyPr>
          <a:lstStyle>
            <a:defPPr>
              <a:defRPr lang="es-CO"/>
            </a:defPPr>
            <a:lvl1pPr>
              <a:defRPr sz="1050"/>
            </a:lvl1pPr>
          </a:lstStyle>
          <a:p>
            <a:r>
              <a:rPr lang="es-CO" sz="1400" dirty="0"/>
              <a:t>K09+630</a:t>
            </a:r>
          </a:p>
        </p:txBody>
      </p:sp>
      <p:sp>
        <p:nvSpPr>
          <p:cNvPr id="46" name="12 CuadroTexto">
            <a:extLst>
              <a:ext uri="{FF2B5EF4-FFF2-40B4-BE49-F238E27FC236}">
                <a16:creationId xmlns:a16="http://schemas.microsoft.com/office/drawing/2014/main" xmlns="" id="{7D5B33E2-3BAD-4061-83EF-1A10D119957F}"/>
              </a:ext>
            </a:extLst>
          </p:cNvPr>
          <p:cNvSpPr txBox="1"/>
          <p:nvPr/>
        </p:nvSpPr>
        <p:spPr>
          <a:xfrm>
            <a:off x="4582765" y="3491998"/>
            <a:ext cx="1070368" cy="307777"/>
          </a:xfrm>
          <a:prstGeom prst="rect">
            <a:avLst/>
          </a:prstGeom>
        </p:spPr>
        <p:txBody>
          <a:bodyPr wrap="square">
            <a:spAutoFit/>
          </a:bodyPr>
          <a:lstStyle>
            <a:defPPr>
              <a:defRPr lang="es-CO"/>
            </a:defPPr>
            <a:lvl1pPr>
              <a:defRPr sz="1400"/>
            </a:lvl1pPr>
          </a:lstStyle>
          <a:p>
            <a:r>
              <a:rPr lang="es-CO" dirty="0"/>
              <a:t>2,15 km</a:t>
            </a:r>
          </a:p>
        </p:txBody>
      </p:sp>
      <p:sp>
        <p:nvSpPr>
          <p:cNvPr id="47" name="12 CuadroTexto">
            <a:extLst>
              <a:ext uri="{FF2B5EF4-FFF2-40B4-BE49-F238E27FC236}">
                <a16:creationId xmlns:a16="http://schemas.microsoft.com/office/drawing/2014/main" xmlns="" id="{00567476-4671-4969-A823-3896F57C2BA6}"/>
              </a:ext>
            </a:extLst>
          </p:cNvPr>
          <p:cNvSpPr txBox="1"/>
          <p:nvPr/>
        </p:nvSpPr>
        <p:spPr>
          <a:xfrm>
            <a:off x="6510782" y="3558494"/>
            <a:ext cx="1070368" cy="307777"/>
          </a:xfrm>
          <a:prstGeom prst="rect">
            <a:avLst/>
          </a:prstGeom>
        </p:spPr>
        <p:txBody>
          <a:bodyPr wrap="square">
            <a:spAutoFit/>
          </a:bodyPr>
          <a:lstStyle>
            <a:defPPr>
              <a:defRPr lang="es-CO"/>
            </a:defPPr>
            <a:lvl1pPr>
              <a:defRPr sz="1400"/>
            </a:lvl1pPr>
          </a:lstStyle>
          <a:p>
            <a:r>
              <a:rPr lang="es-CO" dirty="0"/>
              <a:t>0,85 km</a:t>
            </a:r>
          </a:p>
        </p:txBody>
      </p:sp>
      <p:sp>
        <p:nvSpPr>
          <p:cNvPr id="48" name="12 CuadroTexto">
            <a:extLst>
              <a:ext uri="{FF2B5EF4-FFF2-40B4-BE49-F238E27FC236}">
                <a16:creationId xmlns:a16="http://schemas.microsoft.com/office/drawing/2014/main" xmlns="" id="{87BF61C7-7331-406A-83EC-8AA07121D567}"/>
              </a:ext>
            </a:extLst>
          </p:cNvPr>
          <p:cNvSpPr txBox="1"/>
          <p:nvPr/>
        </p:nvSpPr>
        <p:spPr>
          <a:xfrm>
            <a:off x="7965865" y="3567012"/>
            <a:ext cx="1070368" cy="307777"/>
          </a:xfrm>
          <a:prstGeom prst="rect">
            <a:avLst/>
          </a:prstGeom>
        </p:spPr>
        <p:txBody>
          <a:bodyPr wrap="square">
            <a:spAutoFit/>
          </a:bodyPr>
          <a:lstStyle>
            <a:defPPr>
              <a:defRPr lang="es-CO"/>
            </a:defPPr>
            <a:lvl1pPr>
              <a:defRPr sz="1400"/>
            </a:lvl1pPr>
          </a:lstStyle>
          <a:p>
            <a:r>
              <a:rPr lang="es-CO" dirty="0"/>
              <a:t>3,05 km</a:t>
            </a:r>
          </a:p>
        </p:txBody>
      </p:sp>
      <p:sp>
        <p:nvSpPr>
          <p:cNvPr id="49" name="12 CuadroTexto">
            <a:extLst>
              <a:ext uri="{FF2B5EF4-FFF2-40B4-BE49-F238E27FC236}">
                <a16:creationId xmlns:a16="http://schemas.microsoft.com/office/drawing/2014/main" xmlns="" id="{EA85761F-F520-435B-9F9E-75DAC7273242}"/>
              </a:ext>
            </a:extLst>
          </p:cNvPr>
          <p:cNvSpPr txBox="1"/>
          <p:nvPr/>
        </p:nvSpPr>
        <p:spPr>
          <a:xfrm>
            <a:off x="9574838" y="3537311"/>
            <a:ext cx="1070368" cy="307777"/>
          </a:xfrm>
          <a:prstGeom prst="rect">
            <a:avLst/>
          </a:prstGeom>
        </p:spPr>
        <p:txBody>
          <a:bodyPr wrap="square">
            <a:spAutoFit/>
          </a:bodyPr>
          <a:lstStyle>
            <a:defPPr>
              <a:defRPr lang="es-CO"/>
            </a:defPPr>
            <a:lvl1pPr>
              <a:defRPr sz="1400"/>
            </a:lvl1pPr>
          </a:lstStyle>
          <a:p>
            <a:r>
              <a:rPr lang="es-CO" dirty="0"/>
              <a:t>1,48 km</a:t>
            </a:r>
          </a:p>
        </p:txBody>
      </p:sp>
      <p:sp>
        <p:nvSpPr>
          <p:cNvPr id="51" name="12 CuadroTexto">
            <a:extLst>
              <a:ext uri="{FF2B5EF4-FFF2-40B4-BE49-F238E27FC236}">
                <a16:creationId xmlns:a16="http://schemas.microsoft.com/office/drawing/2014/main" xmlns="" id="{50F067C9-1540-4A42-B4D6-7A43A83A9F6F}"/>
              </a:ext>
            </a:extLst>
          </p:cNvPr>
          <p:cNvSpPr txBox="1"/>
          <p:nvPr/>
        </p:nvSpPr>
        <p:spPr>
          <a:xfrm>
            <a:off x="4976066" y="928437"/>
            <a:ext cx="1070368" cy="400110"/>
          </a:xfrm>
          <a:prstGeom prst="rect">
            <a:avLst/>
          </a:prstGeom>
        </p:spPr>
        <p:txBody>
          <a:bodyPr wrap="square">
            <a:spAutoFit/>
          </a:bodyPr>
          <a:lstStyle>
            <a:defPPr>
              <a:defRPr lang="es-CO"/>
            </a:defPPr>
            <a:lvl1pPr>
              <a:defRPr sz="1400"/>
            </a:lvl1pPr>
          </a:lstStyle>
          <a:p>
            <a:r>
              <a:rPr lang="es-CO" sz="2000" b="1" dirty="0"/>
              <a:t>9,63 km</a:t>
            </a:r>
          </a:p>
        </p:txBody>
      </p:sp>
      <p:sp>
        <p:nvSpPr>
          <p:cNvPr id="52" name="11 Forma libre">
            <a:extLst>
              <a:ext uri="{FF2B5EF4-FFF2-40B4-BE49-F238E27FC236}">
                <a16:creationId xmlns:a16="http://schemas.microsoft.com/office/drawing/2014/main" xmlns="" id="{90938527-13CC-48BA-997B-F659255C5485}"/>
              </a:ext>
            </a:extLst>
          </p:cNvPr>
          <p:cNvSpPr/>
          <p:nvPr/>
        </p:nvSpPr>
        <p:spPr>
          <a:xfrm>
            <a:off x="2317673" y="928437"/>
            <a:ext cx="1264920" cy="1104900"/>
          </a:xfrm>
          <a:custGeom>
            <a:avLst/>
            <a:gdLst>
              <a:gd name="connsiteX0" fmla="*/ 0 w 4404360"/>
              <a:gd name="connsiteY0" fmla="*/ 0 h 1737360"/>
              <a:gd name="connsiteX1" fmla="*/ 746760 w 4404360"/>
              <a:gd name="connsiteY1" fmla="*/ 723900 h 1737360"/>
              <a:gd name="connsiteX2" fmla="*/ 1264920 w 4404360"/>
              <a:gd name="connsiteY2" fmla="*/ 1104900 h 1737360"/>
              <a:gd name="connsiteX3" fmla="*/ 2095500 w 4404360"/>
              <a:gd name="connsiteY3" fmla="*/ 1386840 h 1737360"/>
              <a:gd name="connsiteX4" fmla="*/ 4404360 w 4404360"/>
              <a:gd name="connsiteY4" fmla="*/ 1737360 h 1737360"/>
              <a:gd name="connsiteX0" fmla="*/ 0 w 2095500"/>
              <a:gd name="connsiteY0" fmla="*/ 0 h 1386840"/>
              <a:gd name="connsiteX1" fmla="*/ 746760 w 2095500"/>
              <a:gd name="connsiteY1" fmla="*/ 723900 h 1386840"/>
              <a:gd name="connsiteX2" fmla="*/ 1264920 w 2095500"/>
              <a:gd name="connsiteY2" fmla="*/ 1104900 h 1386840"/>
              <a:gd name="connsiteX3" fmla="*/ 2095500 w 2095500"/>
              <a:gd name="connsiteY3" fmla="*/ 1386840 h 1386840"/>
              <a:gd name="connsiteX0" fmla="*/ 0 w 1264920"/>
              <a:gd name="connsiteY0" fmla="*/ 0 h 1104900"/>
              <a:gd name="connsiteX1" fmla="*/ 746760 w 1264920"/>
              <a:gd name="connsiteY1" fmla="*/ 723900 h 1104900"/>
              <a:gd name="connsiteX2" fmla="*/ 1264920 w 1264920"/>
              <a:gd name="connsiteY2" fmla="*/ 1104900 h 1104900"/>
            </a:gdLst>
            <a:ahLst/>
            <a:cxnLst>
              <a:cxn ang="0">
                <a:pos x="connsiteX0" y="connsiteY0"/>
              </a:cxn>
              <a:cxn ang="0">
                <a:pos x="connsiteX1" y="connsiteY1"/>
              </a:cxn>
              <a:cxn ang="0">
                <a:pos x="connsiteX2" y="connsiteY2"/>
              </a:cxn>
            </a:cxnLst>
            <a:rect l="l" t="t" r="r" b="b"/>
            <a:pathLst>
              <a:path w="1264920" h="1104900">
                <a:moveTo>
                  <a:pt x="0" y="0"/>
                </a:moveTo>
                <a:cubicBezTo>
                  <a:pt x="267970" y="269875"/>
                  <a:pt x="535940" y="539750"/>
                  <a:pt x="746760" y="723900"/>
                </a:cubicBezTo>
                <a:cubicBezTo>
                  <a:pt x="957580" y="908050"/>
                  <a:pt x="1040130" y="994410"/>
                  <a:pt x="1264920" y="1104900"/>
                </a:cubicBezTo>
              </a:path>
            </a:pathLst>
          </a:cu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11 Forma libre">
            <a:extLst>
              <a:ext uri="{FF2B5EF4-FFF2-40B4-BE49-F238E27FC236}">
                <a16:creationId xmlns:a16="http://schemas.microsoft.com/office/drawing/2014/main" xmlns="" id="{791531ED-969F-46F7-A82B-9FD8506E6D30}"/>
              </a:ext>
            </a:extLst>
          </p:cNvPr>
          <p:cNvSpPr/>
          <p:nvPr/>
        </p:nvSpPr>
        <p:spPr>
          <a:xfrm>
            <a:off x="3548229" y="1999802"/>
            <a:ext cx="3139440" cy="632460"/>
          </a:xfrm>
          <a:custGeom>
            <a:avLst/>
            <a:gdLst>
              <a:gd name="connsiteX0" fmla="*/ 0 w 4404360"/>
              <a:gd name="connsiteY0" fmla="*/ 0 h 1737360"/>
              <a:gd name="connsiteX1" fmla="*/ 746760 w 4404360"/>
              <a:gd name="connsiteY1" fmla="*/ 723900 h 1737360"/>
              <a:gd name="connsiteX2" fmla="*/ 1264920 w 4404360"/>
              <a:gd name="connsiteY2" fmla="*/ 1104900 h 1737360"/>
              <a:gd name="connsiteX3" fmla="*/ 2095500 w 4404360"/>
              <a:gd name="connsiteY3" fmla="*/ 1386840 h 1737360"/>
              <a:gd name="connsiteX4" fmla="*/ 4404360 w 4404360"/>
              <a:gd name="connsiteY4" fmla="*/ 1737360 h 1737360"/>
              <a:gd name="connsiteX0" fmla="*/ 0 w 3657600"/>
              <a:gd name="connsiteY0" fmla="*/ 0 h 1013460"/>
              <a:gd name="connsiteX1" fmla="*/ 518160 w 3657600"/>
              <a:gd name="connsiteY1" fmla="*/ 381000 h 1013460"/>
              <a:gd name="connsiteX2" fmla="*/ 1348740 w 3657600"/>
              <a:gd name="connsiteY2" fmla="*/ 662940 h 1013460"/>
              <a:gd name="connsiteX3" fmla="*/ 3657600 w 3657600"/>
              <a:gd name="connsiteY3" fmla="*/ 1013460 h 1013460"/>
              <a:gd name="connsiteX0" fmla="*/ 0 w 3139440"/>
              <a:gd name="connsiteY0" fmla="*/ 0 h 632460"/>
              <a:gd name="connsiteX1" fmla="*/ 830580 w 3139440"/>
              <a:gd name="connsiteY1" fmla="*/ 281940 h 632460"/>
              <a:gd name="connsiteX2" fmla="*/ 3139440 w 3139440"/>
              <a:gd name="connsiteY2" fmla="*/ 632460 h 632460"/>
            </a:gdLst>
            <a:ahLst/>
            <a:cxnLst>
              <a:cxn ang="0">
                <a:pos x="connsiteX0" y="connsiteY0"/>
              </a:cxn>
              <a:cxn ang="0">
                <a:pos x="connsiteX1" y="connsiteY1"/>
              </a:cxn>
              <a:cxn ang="0">
                <a:pos x="connsiteX2" y="connsiteY2"/>
              </a:cxn>
            </a:cxnLst>
            <a:rect l="l" t="t" r="r" b="b"/>
            <a:pathLst>
              <a:path w="3139440" h="632460">
                <a:moveTo>
                  <a:pt x="0" y="0"/>
                </a:moveTo>
                <a:cubicBezTo>
                  <a:pt x="224790" y="110490"/>
                  <a:pt x="307340" y="176530"/>
                  <a:pt x="830580" y="281940"/>
                </a:cubicBezTo>
                <a:cubicBezTo>
                  <a:pt x="1353820" y="387350"/>
                  <a:pt x="2246630" y="509905"/>
                  <a:pt x="3139440" y="632460"/>
                </a:cubicBez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0" name="Elipse 59">
            <a:extLst>
              <a:ext uri="{FF2B5EF4-FFF2-40B4-BE49-F238E27FC236}">
                <a16:creationId xmlns:a16="http://schemas.microsoft.com/office/drawing/2014/main" xmlns="" id="{C797C3C6-1A1C-4DAA-9F85-0E9AAB201817}"/>
              </a:ext>
            </a:extLst>
          </p:cNvPr>
          <p:cNvSpPr/>
          <p:nvPr/>
        </p:nvSpPr>
        <p:spPr>
          <a:xfrm>
            <a:off x="2170311" y="725832"/>
            <a:ext cx="204352" cy="20260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Elipse 60">
            <a:extLst>
              <a:ext uri="{FF2B5EF4-FFF2-40B4-BE49-F238E27FC236}">
                <a16:creationId xmlns:a16="http://schemas.microsoft.com/office/drawing/2014/main" xmlns="" id="{8185581F-DB51-4172-A1C3-07C58A0DA0D4}"/>
              </a:ext>
            </a:extLst>
          </p:cNvPr>
          <p:cNvSpPr/>
          <p:nvPr/>
        </p:nvSpPr>
        <p:spPr>
          <a:xfrm>
            <a:off x="10355071" y="2086692"/>
            <a:ext cx="204352" cy="20260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61">
            <a:extLst>
              <a:ext uri="{FF2B5EF4-FFF2-40B4-BE49-F238E27FC236}">
                <a16:creationId xmlns:a16="http://schemas.microsoft.com/office/drawing/2014/main" xmlns="" id="{74AFB5E9-C97E-4316-B067-27DD0AB3651E}"/>
              </a:ext>
            </a:extLst>
          </p:cNvPr>
          <p:cNvSpPr/>
          <p:nvPr/>
        </p:nvSpPr>
        <p:spPr>
          <a:xfrm>
            <a:off x="1120733" y="750086"/>
            <a:ext cx="967598" cy="923330"/>
          </a:xfrm>
          <a:prstGeom prst="rect">
            <a:avLst/>
          </a:prstGeom>
        </p:spPr>
        <p:txBody>
          <a:bodyPr wrap="square">
            <a:spAutoFit/>
          </a:bodyPr>
          <a:lstStyle/>
          <a:p>
            <a:r>
              <a:rPr lang="es-ES" dirty="0"/>
              <a:t>Mesitas del Colegio</a:t>
            </a:r>
          </a:p>
        </p:txBody>
      </p:sp>
      <p:sp>
        <p:nvSpPr>
          <p:cNvPr id="63" name="Rectángulo 62">
            <a:extLst>
              <a:ext uri="{FF2B5EF4-FFF2-40B4-BE49-F238E27FC236}">
                <a16:creationId xmlns:a16="http://schemas.microsoft.com/office/drawing/2014/main" xmlns="" id="{66C40EE4-913E-4003-B2A8-525A0DB5E3A0}"/>
              </a:ext>
            </a:extLst>
          </p:cNvPr>
          <p:cNvSpPr/>
          <p:nvPr/>
        </p:nvSpPr>
        <p:spPr>
          <a:xfrm>
            <a:off x="10543201" y="1920300"/>
            <a:ext cx="1499065" cy="369332"/>
          </a:xfrm>
          <a:prstGeom prst="rect">
            <a:avLst/>
          </a:prstGeom>
        </p:spPr>
        <p:txBody>
          <a:bodyPr wrap="none">
            <a:spAutoFit/>
          </a:bodyPr>
          <a:lstStyle/>
          <a:p>
            <a:r>
              <a:rPr lang="es-ES" dirty="0"/>
              <a:t>Pueblo Nuevo</a:t>
            </a:r>
          </a:p>
        </p:txBody>
      </p:sp>
      <p:cxnSp>
        <p:nvCxnSpPr>
          <p:cNvPr id="59" name="13 Conector recto">
            <a:extLst>
              <a:ext uri="{FF2B5EF4-FFF2-40B4-BE49-F238E27FC236}">
                <a16:creationId xmlns:a16="http://schemas.microsoft.com/office/drawing/2014/main" xmlns="" id="{0A6A7D49-9F64-48A7-83E1-09822C19F5FC}"/>
              </a:ext>
            </a:extLst>
          </p:cNvPr>
          <p:cNvCxnSpPr>
            <a:cxnSpLocks/>
          </p:cNvCxnSpPr>
          <p:nvPr/>
        </p:nvCxnSpPr>
        <p:spPr>
          <a:xfrm>
            <a:off x="6580507" y="2614920"/>
            <a:ext cx="0" cy="81408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xmlns="" id="{751341B4-10A1-48F6-AE66-369FD5373194}"/>
              </a:ext>
            </a:extLst>
          </p:cNvPr>
          <p:cNvSpPr/>
          <p:nvPr/>
        </p:nvSpPr>
        <p:spPr>
          <a:xfrm>
            <a:off x="6938518" y="178542"/>
            <a:ext cx="4777794" cy="1200329"/>
          </a:xfrm>
          <a:prstGeom prst="rect">
            <a:avLst/>
          </a:prstGeom>
        </p:spPr>
        <p:txBody>
          <a:bodyPr wrap="square">
            <a:spAutoFit/>
          </a:bodyPr>
          <a:lstStyle/>
          <a:p>
            <a:pPr algn="just"/>
            <a:r>
              <a:rPr lang="es-CO" b="1" dirty="0"/>
              <a:t>Definición de tramos homogéneos</a:t>
            </a:r>
          </a:p>
          <a:p>
            <a:pPr marL="285750" indent="-285750" algn="just">
              <a:buFont typeface="Wingdings" panose="05000000000000000000" pitchFamily="2" charset="2"/>
              <a:buChar char="§"/>
            </a:pPr>
            <a:r>
              <a:rPr lang="es-CO" dirty="0"/>
              <a:t>Condiciones de tránsito, </a:t>
            </a:r>
          </a:p>
          <a:p>
            <a:pPr marL="285750" indent="-285750" algn="just">
              <a:buFont typeface="Wingdings" panose="05000000000000000000" pitchFamily="2" charset="2"/>
              <a:buChar char="§"/>
            </a:pPr>
            <a:r>
              <a:rPr lang="es-CO" dirty="0"/>
              <a:t>Clima y </a:t>
            </a:r>
          </a:p>
          <a:p>
            <a:pPr marL="285750" indent="-285750" algn="just">
              <a:buFont typeface="Wingdings" panose="05000000000000000000" pitchFamily="2" charset="2"/>
              <a:buChar char="§"/>
            </a:pPr>
            <a:r>
              <a:rPr lang="es-CO" dirty="0"/>
              <a:t>Características geotécnicas de la subrasante.</a:t>
            </a:r>
          </a:p>
        </p:txBody>
      </p:sp>
      <p:sp>
        <p:nvSpPr>
          <p:cNvPr id="68" name="Rectángulo 67">
            <a:extLst>
              <a:ext uri="{FF2B5EF4-FFF2-40B4-BE49-F238E27FC236}">
                <a16:creationId xmlns:a16="http://schemas.microsoft.com/office/drawing/2014/main" xmlns="" id="{CA28DC69-F722-4EA0-A982-69D4A25377D7}"/>
              </a:ext>
            </a:extLst>
          </p:cNvPr>
          <p:cNvSpPr/>
          <p:nvPr/>
        </p:nvSpPr>
        <p:spPr>
          <a:xfrm>
            <a:off x="805720" y="4165270"/>
            <a:ext cx="3064044" cy="646331"/>
          </a:xfrm>
          <a:prstGeom prst="rect">
            <a:avLst/>
          </a:prstGeom>
          <a:solidFill>
            <a:schemeClr val="bg1"/>
          </a:solidFill>
        </p:spPr>
        <p:txBody>
          <a:bodyPr wrap="none">
            <a:spAutoFit/>
          </a:bodyPr>
          <a:lstStyle/>
          <a:p>
            <a:r>
              <a:rPr lang="es-ES" dirty="0"/>
              <a:t>Municipio: Mesitas del Colegio</a:t>
            </a:r>
          </a:p>
          <a:p>
            <a:r>
              <a:rPr lang="es-ES" dirty="0"/>
              <a:t>Departamento: Cundinamarca</a:t>
            </a:r>
          </a:p>
        </p:txBody>
      </p:sp>
    </p:spTree>
    <p:extLst>
      <p:ext uri="{BB962C8B-B14F-4D97-AF65-F5344CB8AC3E}">
        <p14:creationId xmlns:p14="http://schemas.microsoft.com/office/powerpoint/2010/main" val="284014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631216"/>
          </a:xfrm>
          <a:prstGeom prst="rect">
            <a:avLst/>
          </a:prstGeom>
          <a:noFill/>
        </p:spPr>
        <p:txBody>
          <a:bodyPr wrap="square" rtlCol="0">
            <a:spAutoFit/>
          </a:bodyPr>
          <a:lstStyle/>
          <a:p>
            <a:pPr marL="457200" indent="-457200" algn="just">
              <a:buAutoNum type="arabicPeriod"/>
            </a:pPr>
            <a:r>
              <a:rPr lang="es-CO" sz="2000" b="1" dirty="0"/>
              <a:t>Insumos costos regionales de materia prima, mano de obra y transporte (</a:t>
            </a:r>
            <a:r>
              <a:rPr lang="es-CO" sz="2000" b="1" dirty="0" err="1"/>
              <a:t>AIU</a:t>
            </a:r>
            <a:r>
              <a:rPr lang="es-CO" sz="2000" b="1" dirty="0"/>
              <a:t>)</a:t>
            </a:r>
          </a:p>
          <a:p>
            <a:endParaRPr lang="es-ES" sz="2000" dirty="0"/>
          </a:p>
          <a:p>
            <a:r>
              <a:rPr lang="es-CO" sz="2000" dirty="0"/>
              <a:t>La información recolectada para el ejercicio se mantendrá como se encuentra en este momento pero está se debería obtener de forma directa de los </a:t>
            </a:r>
            <a:r>
              <a:rPr lang="es-CO" sz="2000" dirty="0" err="1"/>
              <a:t>AIU</a:t>
            </a:r>
            <a:r>
              <a:rPr lang="es-CO" sz="2000" dirty="0"/>
              <a:t>, recolectados en la información y validación de tarifas.</a:t>
            </a:r>
            <a:endParaRPr lang="es-CO" dirty="0"/>
          </a:p>
        </p:txBody>
      </p:sp>
      <p:pic>
        <p:nvPicPr>
          <p:cNvPr id="2" name="Imagen 1">
            <a:extLst>
              <a:ext uri="{FF2B5EF4-FFF2-40B4-BE49-F238E27FC236}">
                <a16:creationId xmlns:a16="http://schemas.microsoft.com/office/drawing/2014/main" xmlns="" id="{363C5A9C-E038-44E2-B9F4-E911D2475BC9}"/>
              </a:ext>
            </a:extLst>
          </p:cNvPr>
          <p:cNvPicPr>
            <a:picLocks noChangeAspect="1"/>
          </p:cNvPicPr>
          <p:nvPr/>
        </p:nvPicPr>
        <p:blipFill>
          <a:blip r:embed="rId2"/>
          <a:stretch>
            <a:fillRect/>
          </a:stretch>
        </p:blipFill>
        <p:spPr>
          <a:xfrm>
            <a:off x="2793536" y="2151562"/>
            <a:ext cx="6604928" cy="3835119"/>
          </a:xfrm>
          <a:prstGeom prst="rect">
            <a:avLst/>
          </a:prstGeom>
        </p:spPr>
      </p:pic>
    </p:spTree>
    <p:extLst>
      <p:ext uri="{BB962C8B-B14F-4D97-AF65-F5344CB8AC3E}">
        <p14:creationId xmlns:p14="http://schemas.microsoft.com/office/powerpoint/2010/main" val="99782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endParaRPr lang="es-ES" sz="2000" dirty="0"/>
          </a:p>
          <a:p>
            <a:r>
              <a:rPr lang="es-CO" sz="2000" dirty="0"/>
              <a:t>Información geotécnica de la subrasante</a:t>
            </a:r>
            <a:endParaRPr lang="es-CO" dirty="0"/>
          </a:p>
        </p:txBody>
      </p:sp>
      <p:pic>
        <p:nvPicPr>
          <p:cNvPr id="5" name="Imagen 4">
            <a:extLst>
              <a:ext uri="{FF2B5EF4-FFF2-40B4-BE49-F238E27FC236}">
                <a16:creationId xmlns:a16="http://schemas.microsoft.com/office/drawing/2014/main" xmlns="" id="{FD40E08B-C944-45CB-BC07-836242927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5738" y="3966577"/>
            <a:ext cx="2657857" cy="1993393"/>
          </a:xfrm>
          <a:prstGeom prst="rect">
            <a:avLst/>
          </a:prstGeom>
        </p:spPr>
      </p:pic>
      <p:pic>
        <p:nvPicPr>
          <p:cNvPr id="7" name="Imagen 6">
            <a:extLst>
              <a:ext uri="{FF2B5EF4-FFF2-40B4-BE49-F238E27FC236}">
                <a16:creationId xmlns:a16="http://schemas.microsoft.com/office/drawing/2014/main" xmlns="" id="{F5438739-C9D4-45F3-A8C9-62200C931A67}"/>
              </a:ext>
            </a:extLst>
          </p:cNvPr>
          <p:cNvPicPr>
            <a:picLocks noChangeAspect="1"/>
          </p:cNvPicPr>
          <p:nvPr/>
        </p:nvPicPr>
        <p:blipFill>
          <a:blip r:embed="rId3"/>
          <a:stretch>
            <a:fillRect/>
          </a:stretch>
        </p:blipFill>
        <p:spPr>
          <a:xfrm>
            <a:off x="8955738" y="3324980"/>
            <a:ext cx="2652675" cy="2634990"/>
          </a:xfrm>
          <a:prstGeom prst="rect">
            <a:avLst/>
          </a:prstGeom>
        </p:spPr>
      </p:pic>
      <p:pic>
        <p:nvPicPr>
          <p:cNvPr id="6" name="Imagen 5">
            <a:extLst>
              <a:ext uri="{FF2B5EF4-FFF2-40B4-BE49-F238E27FC236}">
                <a16:creationId xmlns:a16="http://schemas.microsoft.com/office/drawing/2014/main" xmlns="" id="{F317518F-EE31-4D63-A5C5-8C53A1775586}"/>
              </a:ext>
            </a:extLst>
          </p:cNvPr>
          <p:cNvPicPr>
            <a:picLocks noChangeAspect="1"/>
          </p:cNvPicPr>
          <p:nvPr/>
        </p:nvPicPr>
        <p:blipFill>
          <a:blip r:embed="rId4"/>
          <a:stretch>
            <a:fillRect/>
          </a:stretch>
        </p:blipFill>
        <p:spPr>
          <a:xfrm>
            <a:off x="8960920" y="779865"/>
            <a:ext cx="2652675" cy="3186712"/>
          </a:xfrm>
          <a:prstGeom prst="rect">
            <a:avLst/>
          </a:prstGeom>
        </p:spPr>
      </p:pic>
      <p:pic>
        <p:nvPicPr>
          <p:cNvPr id="10" name="Imagen 9">
            <a:extLst>
              <a:ext uri="{FF2B5EF4-FFF2-40B4-BE49-F238E27FC236}">
                <a16:creationId xmlns:a16="http://schemas.microsoft.com/office/drawing/2014/main" xmlns="" id="{9E9A3934-86C6-4001-9412-C9E584D127B0}"/>
              </a:ext>
            </a:extLst>
          </p:cNvPr>
          <p:cNvPicPr>
            <a:picLocks noChangeAspect="1"/>
          </p:cNvPicPr>
          <p:nvPr/>
        </p:nvPicPr>
        <p:blipFill>
          <a:blip r:embed="rId5"/>
          <a:stretch>
            <a:fillRect/>
          </a:stretch>
        </p:blipFill>
        <p:spPr>
          <a:xfrm>
            <a:off x="578405" y="1875519"/>
            <a:ext cx="3807438" cy="3945697"/>
          </a:xfrm>
          <a:prstGeom prst="rect">
            <a:avLst/>
          </a:prstGeom>
        </p:spPr>
      </p:pic>
      <p:pic>
        <p:nvPicPr>
          <p:cNvPr id="11" name="Imagen 10">
            <a:extLst>
              <a:ext uri="{FF2B5EF4-FFF2-40B4-BE49-F238E27FC236}">
                <a16:creationId xmlns:a16="http://schemas.microsoft.com/office/drawing/2014/main" xmlns="" id="{7C5D517E-BE1E-4410-B431-BDF6ACA37DA7}"/>
              </a:ext>
            </a:extLst>
          </p:cNvPr>
          <p:cNvPicPr>
            <a:picLocks noChangeAspect="1"/>
          </p:cNvPicPr>
          <p:nvPr/>
        </p:nvPicPr>
        <p:blipFill>
          <a:blip r:embed="rId6"/>
          <a:stretch>
            <a:fillRect/>
          </a:stretch>
        </p:blipFill>
        <p:spPr>
          <a:xfrm>
            <a:off x="4855258" y="2014537"/>
            <a:ext cx="3409950" cy="2828925"/>
          </a:xfrm>
          <a:prstGeom prst="rect">
            <a:avLst/>
          </a:prstGeom>
        </p:spPr>
      </p:pic>
    </p:spTree>
    <p:extLst>
      <p:ext uri="{BB962C8B-B14F-4D97-AF65-F5344CB8AC3E}">
        <p14:creationId xmlns:p14="http://schemas.microsoft.com/office/powerpoint/2010/main" val="355219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a:p>
            <a:r>
              <a:rPr lang="es-CO" sz="2000" dirty="0"/>
              <a:t>Capacidad de soporte del suelo</a:t>
            </a:r>
            <a:endParaRPr lang="es-CO" dirty="0"/>
          </a:p>
        </p:txBody>
      </p:sp>
      <p:pic>
        <p:nvPicPr>
          <p:cNvPr id="2" name="Imagen 1">
            <a:extLst>
              <a:ext uri="{FF2B5EF4-FFF2-40B4-BE49-F238E27FC236}">
                <a16:creationId xmlns:a16="http://schemas.microsoft.com/office/drawing/2014/main" xmlns="" id="{B850D7C4-F9FF-486A-9E6F-F2A8D020A596}"/>
              </a:ext>
            </a:extLst>
          </p:cNvPr>
          <p:cNvPicPr>
            <a:picLocks noChangeAspect="1"/>
          </p:cNvPicPr>
          <p:nvPr/>
        </p:nvPicPr>
        <p:blipFill>
          <a:blip r:embed="rId2"/>
          <a:stretch>
            <a:fillRect/>
          </a:stretch>
        </p:blipFill>
        <p:spPr>
          <a:xfrm>
            <a:off x="381529" y="1751950"/>
            <a:ext cx="5683275" cy="2644567"/>
          </a:xfrm>
          <a:prstGeom prst="rect">
            <a:avLst/>
          </a:prstGeom>
        </p:spPr>
      </p:pic>
      <p:pic>
        <p:nvPicPr>
          <p:cNvPr id="3" name="Imagen 2">
            <a:extLst>
              <a:ext uri="{FF2B5EF4-FFF2-40B4-BE49-F238E27FC236}">
                <a16:creationId xmlns:a16="http://schemas.microsoft.com/office/drawing/2014/main" xmlns="" id="{A1FFC4B8-AD10-4E6E-A5E6-37275DEBEEE1}"/>
              </a:ext>
            </a:extLst>
          </p:cNvPr>
          <p:cNvPicPr>
            <a:picLocks noChangeAspect="1"/>
          </p:cNvPicPr>
          <p:nvPr/>
        </p:nvPicPr>
        <p:blipFill>
          <a:blip r:embed="rId3"/>
          <a:stretch>
            <a:fillRect/>
          </a:stretch>
        </p:blipFill>
        <p:spPr>
          <a:xfrm>
            <a:off x="6519496" y="222884"/>
            <a:ext cx="2247900" cy="3333750"/>
          </a:xfrm>
          <a:prstGeom prst="rect">
            <a:avLst/>
          </a:prstGeom>
        </p:spPr>
      </p:pic>
      <p:sp>
        <p:nvSpPr>
          <p:cNvPr id="12" name="CuadroTexto 11">
            <a:extLst>
              <a:ext uri="{FF2B5EF4-FFF2-40B4-BE49-F238E27FC236}">
                <a16:creationId xmlns:a16="http://schemas.microsoft.com/office/drawing/2014/main" xmlns="" id="{AE6BB1C7-2376-4193-85CD-31BF23D2E704}"/>
              </a:ext>
            </a:extLst>
          </p:cNvPr>
          <p:cNvSpPr txBox="1"/>
          <p:nvPr/>
        </p:nvSpPr>
        <p:spPr>
          <a:xfrm>
            <a:off x="6350454" y="3596345"/>
            <a:ext cx="5263142" cy="2246769"/>
          </a:xfrm>
          <a:prstGeom prst="rect">
            <a:avLst/>
          </a:prstGeom>
          <a:noFill/>
        </p:spPr>
        <p:txBody>
          <a:bodyPr wrap="square" rtlCol="0">
            <a:spAutoFit/>
          </a:bodyPr>
          <a:lstStyle/>
          <a:p>
            <a:r>
              <a:rPr lang="es-ES" sz="2000" b="1" dirty="0"/>
              <a:t>Otros ensayos para determinar el </a:t>
            </a:r>
            <a:r>
              <a:rPr lang="es-ES" sz="2000" b="1" dirty="0" err="1"/>
              <a:t>CBR</a:t>
            </a:r>
            <a:r>
              <a:rPr lang="es-ES" sz="2000" b="1" dirty="0"/>
              <a:t>:</a:t>
            </a:r>
          </a:p>
          <a:p>
            <a:r>
              <a:rPr lang="es-ES" sz="2000" dirty="0"/>
              <a:t>In situ:</a:t>
            </a:r>
          </a:p>
          <a:p>
            <a:pPr marL="342900" indent="-342900">
              <a:buFontTx/>
              <a:buChar char="-"/>
            </a:pPr>
            <a:r>
              <a:rPr lang="es-ES" sz="2000" dirty="0"/>
              <a:t>Prueba de placa </a:t>
            </a:r>
            <a:r>
              <a:rPr lang="es-ES" sz="2000" dirty="0" err="1"/>
              <a:t>INV</a:t>
            </a:r>
            <a:r>
              <a:rPr lang="es-ES" sz="2000" dirty="0"/>
              <a:t>-E-168</a:t>
            </a:r>
          </a:p>
          <a:p>
            <a:pPr marL="342900" indent="-342900">
              <a:buFontTx/>
              <a:buChar char="-"/>
            </a:pPr>
            <a:r>
              <a:rPr lang="es-ES" sz="2000" dirty="0"/>
              <a:t>Penetrómetro dinámico de cono </a:t>
            </a:r>
            <a:r>
              <a:rPr lang="es-ES" sz="2000" dirty="0" err="1"/>
              <a:t>INV</a:t>
            </a:r>
            <a:r>
              <a:rPr lang="es-ES" sz="2000" dirty="0"/>
              <a:t>-E-172</a:t>
            </a:r>
          </a:p>
          <a:p>
            <a:pPr marL="342900" indent="-342900">
              <a:buFontTx/>
              <a:buChar char="-"/>
            </a:pPr>
            <a:r>
              <a:rPr lang="es-ES" sz="2000" dirty="0" err="1"/>
              <a:t>Deflectómetro</a:t>
            </a:r>
            <a:r>
              <a:rPr lang="es-ES" sz="2000" dirty="0"/>
              <a:t> de impacto </a:t>
            </a:r>
            <a:r>
              <a:rPr lang="es-ES" sz="2000" dirty="0" err="1"/>
              <a:t>INV</a:t>
            </a:r>
            <a:r>
              <a:rPr lang="es-ES" sz="2000" dirty="0"/>
              <a:t>-E-789</a:t>
            </a:r>
          </a:p>
          <a:p>
            <a:r>
              <a:rPr lang="es-ES" sz="2000" dirty="0"/>
              <a:t>En laboratorio</a:t>
            </a:r>
          </a:p>
          <a:p>
            <a:pPr marL="342900" indent="-342900">
              <a:buFontTx/>
              <a:buChar char="-"/>
            </a:pPr>
            <a:r>
              <a:rPr lang="es-CO" sz="2000" dirty="0" err="1"/>
              <a:t>CBR</a:t>
            </a:r>
            <a:r>
              <a:rPr lang="es-CO" sz="2000" dirty="0"/>
              <a:t> de laboratorio </a:t>
            </a:r>
            <a:r>
              <a:rPr lang="es-CO" sz="2000" dirty="0" err="1"/>
              <a:t>INV</a:t>
            </a:r>
            <a:r>
              <a:rPr lang="es-CO" sz="2000" dirty="0"/>
              <a:t> E-148</a:t>
            </a:r>
          </a:p>
        </p:txBody>
      </p:sp>
    </p:spTree>
    <p:extLst>
      <p:ext uri="{BB962C8B-B14F-4D97-AF65-F5344CB8AC3E}">
        <p14:creationId xmlns:p14="http://schemas.microsoft.com/office/powerpoint/2010/main" val="427062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a:p>
            <a:r>
              <a:rPr lang="es-CO" sz="2000" dirty="0"/>
              <a:t>Límites de Atterberg</a:t>
            </a:r>
            <a:endParaRPr lang="es-CO" dirty="0"/>
          </a:p>
        </p:txBody>
      </p:sp>
      <p:pic>
        <p:nvPicPr>
          <p:cNvPr id="4" name="Imagen 3">
            <a:extLst>
              <a:ext uri="{FF2B5EF4-FFF2-40B4-BE49-F238E27FC236}">
                <a16:creationId xmlns:a16="http://schemas.microsoft.com/office/drawing/2014/main" xmlns="" id="{EC4EC815-4494-4C1D-9100-720700C6D52A}"/>
              </a:ext>
            </a:extLst>
          </p:cNvPr>
          <p:cNvPicPr>
            <a:picLocks noChangeAspect="1"/>
          </p:cNvPicPr>
          <p:nvPr/>
        </p:nvPicPr>
        <p:blipFill>
          <a:blip r:embed="rId2"/>
          <a:stretch>
            <a:fillRect/>
          </a:stretch>
        </p:blipFill>
        <p:spPr>
          <a:xfrm>
            <a:off x="346781" y="1668926"/>
            <a:ext cx="7486650" cy="1590675"/>
          </a:xfrm>
          <a:prstGeom prst="rect">
            <a:avLst/>
          </a:prstGeom>
        </p:spPr>
      </p:pic>
      <p:pic>
        <p:nvPicPr>
          <p:cNvPr id="8" name="Imagen 7">
            <a:extLst>
              <a:ext uri="{FF2B5EF4-FFF2-40B4-BE49-F238E27FC236}">
                <a16:creationId xmlns:a16="http://schemas.microsoft.com/office/drawing/2014/main" xmlns="" id="{DFBD4101-50E2-4DDE-B07D-33129DB74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631" y="1306526"/>
            <a:ext cx="2485292" cy="1863969"/>
          </a:xfrm>
          <a:prstGeom prst="rect">
            <a:avLst/>
          </a:prstGeom>
        </p:spPr>
      </p:pic>
      <p:pic>
        <p:nvPicPr>
          <p:cNvPr id="10" name="Imagen 9">
            <a:extLst>
              <a:ext uri="{FF2B5EF4-FFF2-40B4-BE49-F238E27FC236}">
                <a16:creationId xmlns:a16="http://schemas.microsoft.com/office/drawing/2014/main" xmlns="" id="{FDA8B071-72B9-4051-8713-CC813B0F9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389653" y="1513396"/>
            <a:ext cx="1795113" cy="1346335"/>
          </a:xfrm>
          <a:prstGeom prst="rect">
            <a:avLst/>
          </a:prstGeom>
        </p:spPr>
      </p:pic>
      <p:pic>
        <p:nvPicPr>
          <p:cNvPr id="13" name="Imagen 12">
            <a:extLst>
              <a:ext uri="{FF2B5EF4-FFF2-40B4-BE49-F238E27FC236}">
                <a16:creationId xmlns:a16="http://schemas.microsoft.com/office/drawing/2014/main" xmlns="" id="{5709B4CF-A886-4C66-95E5-949EE9EB482C}"/>
              </a:ext>
            </a:extLst>
          </p:cNvPr>
          <p:cNvPicPr>
            <a:picLocks noChangeAspect="1"/>
          </p:cNvPicPr>
          <p:nvPr/>
        </p:nvPicPr>
        <p:blipFill>
          <a:blip r:embed="rId5"/>
          <a:stretch>
            <a:fillRect/>
          </a:stretch>
        </p:blipFill>
        <p:spPr>
          <a:xfrm>
            <a:off x="346781" y="3622001"/>
            <a:ext cx="7439025" cy="1181100"/>
          </a:xfrm>
          <a:prstGeom prst="rect">
            <a:avLst/>
          </a:prstGeom>
        </p:spPr>
      </p:pic>
      <p:pic>
        <p:nvPicPr>
          <p:cNvPr id="15" name="Imagen 14">
            <a:extLst>
              <a:ext uri="{FF2B5EF4-FFF2-40B4-BE49-F238E27FC236}">
                <a16:creationId xmlns:a16="http://schemas.microsoft.com/office/drawing/2014/main" xmlns="" id="{43049E88-9F44-4934-9816-E87F2F952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630" y="3429000"/>
            <a:ext cx="2485291" cy="1863968"/>
          </a:xfrm>
          <a:prstGeom prst="rect">
            <a:avLst/>
          </a:prstGeom>
        </p:spPr>
      </p:pic>
      <p:pic>
        <p:nvPicPr>
          <p:cNvPr id="17" name="Imagen 16">
            <a:extLst>
              <a:ext uri="{FF2B5EF4-FFF2-40B4-BE49-F238E27FC236}">
                <a16:creationId xmlns:a16="http://schemas.microsoft.com/office/drawing/2014/main" xmlns="" id="{6F5F049B-588F-4028-BAE7-9C426E645895}"/>
              </a:ext>
            </a:extLst>
          </p:cNvPr>
          <p:cNvPicPr>
            <a:picLocks noChangeAspect="1"/>
          </p:cNvPicPr>
          <p:nvPr/>
        </p:nvPicPr>
        <p:blipFill rotWithShape="1">
          <a:blip r:embed="rId7">
            <a:extLst>
              <a:ext uri="{28A0092B-C50C-407E-A947-70E740481C1C}">
                <a14:useLocalDpi xmlns:a14="http://schemas.microsoft.com/office/drawing/2010/main" val="0"/>
              </a:ext>
            </a:extLst>
          </a:blip>
          <a:srcRect l="25791"/>
          <a:stretch/>
        </p:blipFill>
        <p:spPr>
          <a:xfrm>
            <a:off x="10614042" y="3773881"/>
            <a:ext cx="1346335" cy="1360683"/>
          </a:xfrm>
          <a:prstGeom prst="rect">
            <a:avLst/>
          </a:prstGeom>
        </p:spPr>
      </p:pic>
    </p:spTree>
    <p:extLst>
      <p:ext uri="{BB962C8B-B14F-4D97-AF65-F5344CB8AC3E}">
        <p14:creationId xmlns:p14="http://schemas.microsoft.com/office/powerpoint/2010/main" val="67775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a:p>
            <a:r>
              <a:rPr lang="es-CO" sz="2000" dirty="0"/>
              <a:t>Límites de Atterberg</a:t>
            </a:r>
            <a:endParaRPr lang="es-CO" dirty="0"/>
          </a:p>
        </p:txBody>
      </p:sp>
      <p:pic>
        <p:nvPicPr>
          <p:cNvPr id="2" name="Imagen 1">
            <a:extLst>
              <a:ext uri="{FF2B5EF4-FFF2-40B4-BE49-F238E27FC236}">
                <a16:creationId xmlns:a16="http://schemas.microsoft.com/office/drawing/2014/main" xmlns="" id="{6B4789B2-2D1F-4A4E-9B45-DAB872AEED34}"/>
              </a:ext>
            </a:extLst>
          </p:cNvPr>
          <p:cNvPicPr>
            <a:picLocks noChangeAspect="1"/>
          </p:cNvPicPr>
          <p:nvPr/>
        </p:nvPicPr>
        <p:blipFill>
          <a:blip r:embed="rId2"/>
          <a:stretch>
            <a:fillRect/>
          </a:stretch>
        </p:blipFill>
        <p:spPr>
          <a:xfrm>
            <a:off x="2663922" y="1772455"/>
            <a:ext cx="7258050" cy="3819525"/>
          </a:xfrm>
          <a:prstGeom prst="rect">
            <a:avLst/>
          </a:prstGeom>
        </p:spPr>
      </p:pic>
    </p:spTree>
    <p:extLst>
      <p:ext uri="{BB962C8B-B14F-4D97-AF65-F5344CB8AC3E}">
        <p14:creationId xmlns:p14="http://schemas.microsoft.com/office/powerpoint/2010/main" val="212101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128 Conector recto">
            <a:extLst>
              <a:ext uri="{FF2B5EF4-FFF2-40B4-BE49-F238E27FC236}">
                <a16:creationId xmlns:a16="http://schemas.microsoft.com/office/drawing/2014/main" xmlns="" id="{4D8434F6-3DDB-4E15-85B5-6721851EFDAA}"/>
              </a:ext>
            </a:extLst>
          </p:cNvPr>
          <p:cNvCxnSpPr>
            <a:cxnSpLocks/>
            <a:endCxn id="69" idx="0"/>
          </p:cNvCxnSpPr>
          <p:nvPr/>
        </p:nvCxnSpPr>
        <p:spPr>
          <a:xfrm>
            <a:off x="4074139" y="2298785"/>
            <a:ext cx="0" cy="306491"/>
          </a:xfrm>
          <a:prstGeom prst="line">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36" name="Picture 4" descr="Resultado de imagen para estabilización con suelo cementoç">
            <a:extLst>
              <a:ext uri="{FF2B5EF4-FFF2-40B4-BE49-F238E27FC236}">
                <a16:creationId xmlns:a16="http://schemas.microsoft.com/office/drawing/2014/main" xmlns="" id="{8DC97A28-E002-431A-90C3-4F91B938A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595" y="4364383"/>
            <a:ext cx="2216376" cy="1662281"/>
          </a:xfrm>
          <a:prstGeom prst="rect">
            <a:avLst/>
          </a:prstGeom>
          <a:noFill/>
          <a:extLst>
            <a:ext uri="{909E8E84-426E-40DD-AFC4-6F175D3DCCD1}">
              <a14:hiddenFill xmlns:a14="http://schemas.microsoft.com/office/drawing/2010/main">
                <a:solidFill>
                  <a:srgbClr val="FFFFFF"/>
                </a:solidFill>
              </a14:hiddenFill>
            </a:ext>
          </a:extLst>
        </p:spPr>
      </p:pic>
      <p:sp>
        <p:nvSpPr>
          <p:cNvPr id="37" name="Rectángulo 36">
            <a:extLst>
              <a:ext uri="{FF2B5EF4-FFF2-40B4-BE49-F238E27FC236}">
                <a16:creationId xmlns:a16="http://schemas.microsoft.com/office/drawing/2014/main" xmlns="" id="{2456D315-EE2E-46B2-87E8-75AA220004BC}"/>
              </a:ext>
            </a:extLst>
          </p:cNvPr>
          <p:cNvSpPr/>
          <p:nvPr/>
        </p:nvSpPr>
        <p:spPr>
          <a:xfrm>
            <a:off x="791878" y="6041212"/>
            <a:ext cx="6118560" cy="215444"/>
          </a:xfrm>
          <a:prstGeom prst="rect">
            <a:avLst/>
          </a:prstGeom>
        </p:spPr>
        <p:txBody>
          <a:bodyPr wrap="square">
            <a:spAutoFit/>
          </a:bodyPr>
          <a:lstStyle/>
          <a:p>
            <a:r>
              <a:rPr lang="es-ES" sz="800" dirty="0"/>
              <a:t>Fuente: http</a:t>
            </a:r>
            <a:r>
              <a:rPr lang="es-ES" sz="800"/>
              <a:t>://www.beevoz.com</a:t>
            </a:r>
            <a:r>
              <a:rPr lang="es-ES" sz="800" dirty="0"/>
              <a:t>/2015/10/30/como-estabilizar-suelos-de-cemento/</a:t>
            </a:r>
          </a:p>
        </p:txBody>
      </p:sp>
      <p:pic>
        <p:nvPicPr>
          <p:cNvPr id="38" name="Picture 6" descr="Resultado de imagen para estabilización emulsion asfaltica">
            <a:extLst>
              <a:ext uri="{FF2B5EF4-FFF2-40B4-BE49-F238E27FC236}">
                <a16:creationId xmlns:a16="http://schemas.microsoft.com/office/drawing/2014/main" xmlns="" id="{A1BDD393-1E1A-4B1A-9129-76C0C8E9B3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6827" y="4379352"/>
            <a:ext cx="2196413" cy="1647311"/>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ector recto 40">
            <a:extLst>
              <a:ext uri="{FF2B5EF4-FFF2-40B4-BE49-F238E27FC236}">
                <a16:creationId xmlns:a16="http://schemas.microsoft.com/office/drawing/2014/main" xmlns="" id="{F67476DB-3A6E-41CC-ACBE-7DDB600C0B26}"/>
              </a:ext>
            </a:extLst>
          </p:cNvPr>
          <p:cNvCxnSpPr/>
          <p:nvPr/>
        </p:nvCxnSpPr>
        <p:spPr>
          <a:xfrm>
            <a:off x="6095159" y="2876161"/>
            <a:ext cx="0" cy="3006381"/>
          </a:xfrm>
          <a:prstGeom prst="line">
            <a:avLst/>
          </a:prstGeom>
          <a:ln w="63500">
            <a:solidFill>
              <a:schemeClr val="tx1"/>
            </a:solidFill>
            <a:prstDash val="dashDot"/>
          </a:ln>
        </p:spPr>
        <p:style>
          <a:lnRef idx="1">
            <a:schemeClr val="accent1"/>
          </a:lnRef>
          <a:fillRef idx="0">
            <a:schemeClr val="accent1"/>
          </a:fillRef>
          <a:effectRef idx="0">
            <a:schemeClr val="accent1"/>
          </a:effectRef>
          <a:fontRef idx="minor">
            <a:schemeClr val="tx1"/>
          </a:fontRef>
        </p:style>
      </p:cxnSp>
      <p:pic>
        <p:nvPicPr>
          <p:cNvPr id="42" name="Imagen 41">
            <a:extLst>
              <a:ext uri="{FF2B5EF4-FFF2-40B4-BE49-F238E27FC236}">
                <a16:creationId xmlns:a16="http://schemas.microsoft.com/office/drawing/2014/main" xmlns="" id="{B4625A0D-CF14-4727-A940-154A51A17AB9}"/>
              </a:ext>
            </a:extLst>
          </p:cNvPr>
          <p:cNvPicPr>
            <a:picLocks noChangeAspect="1"/>
          </p:cNvPicPr>
          <p:nvPr/>
        </p:nvPicPr>
        <p:blipFill>
          <a:blip r:embed="rId5"/>
          <a:stretch>
            <a:fillRect/>
          </a:stretch>
        </p:blipFill>
        <p:spPr>
          <a:xfrm>
            <a:off x="6556197" y="4253981"/>
            <a:ext cx="2309209" cy="1518359"/>
          </a:xfrm>
          <a:prstGeom prst="rect">
            <a:avLst/>
          </a:prstGeom>
        </p:spPr>
      </p:pic>
      <p:pic>
        <p:nvPicPr>
          <p:cNvPr id="43" name="Imagen 42">
            <a:extLst>
              <a:ext uri="{FF2B5EF4-FFF2-40B4-BE49-F238E27FC236}">
                <a16:creationId xmlns:a16="http://schemas.microsoft.com/office/drawing/2014/main" xmlns="" id="{C68753E1-BB69-4028-94FB-29268AAEAFCD}"/>
              </a:ext>
            </a:extLst>
          </p:cNvPr>
          <p:cNvPicPr>
            <a:picLocks noChangeAspect="1"/>
          </p:cNvPicPr>
          <p:nvPr/>
        </p:nvPicPr>
        <p:blipFill>
          <a:blip r:embed="rId6"/>
          <a:stretch>
            <a:fillRect/>
          </a:stretch>
        </p:blipFill>
        <p:spPr>
          <a:xfrm>
            <a:off x="9087407" y="4253981"/>
            <a:ext cx="2296873" cy="1544835"/>
          </a:xfrm>
          <a:prstGeom prst="rect">
            <a:avLst/>
          </a:prstGeom>
        </p:spPr>
      </p:pic>
      <p:sp>
        <p:nvSpPr>
          <p:cNvPr id="44" name="Rectángulo 43">
            <a:extLst>
              <a:ext uri="{FF2B5EF4-FFF2-40B4-BE49-F238E27FC236}">
                <a16:creationId xmlns:a16="http://schemas.microsoft.com/office/drawing/2014/main" xmlns="" id="{E480F21B-3EAB-4C7A-90E0-78B867FCA722}"/>
              </a:ext>
            </a:extLst>
          </p:cNvPr>
          <p:cNvSpPr/>
          <p:nvPr/>
        </p:nvSpPr>
        <p:spPr>
          <a:xfrm>
            <a:off x="6556197" y="5772340"/>
            <a:ext cx="4995156" cy="507831"/>
          </a:xfrm>
          <a:prstGeom prst="rect">
            <a:avLst/>
          </a:prstGeom>
        </p:spPr>
        <p:txBody>
          <a:bodyPr wrap="square">
            <a:spAutoFit/>
          </a:bodyPr>
          <a:lstStyle/>
          <a:p>
            <a:r>
              <a:rPr lang="es-ES" sz="900" dirty="0"/>
              <a:t>Fuente</a:t>
            </a:r>
            <a:r>
              <a:rPr lang="es-CO" sz="900" dirty="0"/>
              <a:t>: KELLER Gordon; SHERAR James; Ingeniería de Caminos Rurales Guía de Campo para las Mejores Prácticas de Gestión de Caminos Rurales</a:t>
            </a:r>
          </a:p>
          <a:p>
            <a:endParaRPr lang="es-ES" sz="900" dirty="0"/>
          </a:p>
        </p:txBody>
      </p:sp>
      <p:sp>
        <p:nvSpPr>
          <p:cNvPr id="46" name="55 CuadroTexto">
            <a:extLst>
              <a:ext uri="{FF2B5EF4-FFF2-40B4-BE49-F238E27FC236}">
                <a16:creationId xmlns:a16="http://schemas.microsoft.com/office/drawing/2014/main" xmlns="" id="{FC8A1FAC-338D-4D25-86E8-A8284DC2FA09}"/>
              </a:ext>
            </a:extLst>
          </p:cNvPr>
          <p:cNvSpPr txBox="1"/>
          <p:nvPr/>
        </p:nvSpPr>
        <p:spPr>
          <a:xfrm>
            <a:off x="4065173" y="1411441"/>
            <a:ext cx="4079571" cy="584776"/>
          </a:xfrm>
          <a:prstGeom prst="rect">
            <a:avLst/>
          </a:prstGeom>
          <a:solidFill>
            <a:srgbClr val="069169"/>
          </a:solidFill>
          <a:ln w="19050">
            <a:solidFill>
              <a:schemeClr val="accent1"/>
            </a:solidFill>
          </a:ln>
        </p:spPr>
        <p:txBody>
          <a:bodyPr wrap="square">
            <a:spAutoFit/>
          </a:bodyPr>
          <a:lstStyle/>
          <a:p>
            <a:pPr algn="ctr" fontAlgn="auto">
              <a:spcBef>
                <a:spcPts val="0"/>
              </a:spcBef>
              <a:spcAft>
                <a:spcPts val="0"/>
              </a:spcAft>
              <a:defRPr/>
            </a:pPr>
            <a:r>
              <a:rPr lang="es-ES" sz="1600" kern="0" dirty="0">
                <a:solidFill>
                  <a:schemeClr val="bg1"/>
                </a:solidFill>
              </a:rPr>
              <a:t>Proyecto tipo mejoramiento de vías terciarias</a:t>
            </a:r>
          </a:p>
        </p:txBody>
      </p:sp>
      <p:sp>
        <p:nvSpPr>
          <p:cNvPr id="47" name="73 CuadroTexto">
            <a:extLst>
              <a:ext uri="{FF2B5EF4-FFF2-40B4-BE49-F238E27FC236}">
                <a16:creationId xmlns:a16="http://schemas.microsoft.com/office/drawing/2014/main" xmlns="" id="{A02DEFB1-764F-4F2C-AB90-BE7400E68D1E}"/>
              </a:ext>
            </a:extLst>
          </p:cNvPr>
          <p:cNvSpPr txBox="1"/>
          <p:nvPr/>
        </p:nvSpPr>
        <p:spPr>
          <a:xfrm>
            <a:off x="6770211" y="2606269"/>
            <a:ext cx="3054805" cy="33855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defPPr>
              <a:defRPr lang="en-US"/>
            </a:defPPr>
            <a:lvl1pPr algn="ctr" fontAlgn="auto">
              <a:spcBef>
                <a:spcPts val="0"/>
              </a:spcBef>
              <a:spcAft>
                <a:spcPts val="0"/>
              </a:spcAft>
              <a:defRPr sz="1600" kern="0">
                <a:solidFill>
                  <a:schemeClr val="bg1"/>
                </a:solidFill>
              </a:defRPr>
            </a:lvl1pPr>
          </a:lstStyle>
          <a:p>
            <a:r>
              <a:rPr lang="es-ES" dirty="0"/>
              <a:t>Intervenciones puntuales </a:t>
            </a:r>
          </a:p>
        </p:txBody>
      </p:sp>
      <p:cxnSp>
        <p:nvCxnSpPr>
          <p:cNvPr id="68" name="88 Conector recto">
            <a:extLst>
              <a:ext uri="{FF2B5EF4-FFF2-40B4-BE49-F238E27FC236}">
                <a16:creationId xmlns:a16="http://schemas.microsoft.com/office/drawing/2014/main" xmlns="" id="{2C812992-0B7D-41E5-A8D0-F2546FE1452A}"/>
              </a:ext>
            </a:extLst>
          </p:cNvPr>
          <p:cNvCxnSpPr>
            <a:cxnSpLocks/>
          </p:cNvCxnSpPr>
          <p:nvPr/>
        </p:nvCxnSpPr>
        <p:spPr>
          <a:xfrm>
            <a:off x="4065173" y="2258810"/>
            <a:ext cx="4232440" cy="0"/>
          </a:xfrm>
          <a:prstGeom prst="line">
            <a:avLst/>
          </a:prstGeom>
          <a:ln w="28575">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9" name="122 CuadroTexto">
            <a:extLst>
              <a:ext uri="{FF2B5EF4-FFF2-40B4-BE49-F238E27FC236}">
                <a16:creationId xmlns:a16="http://schemas.microsoft.com/office/drawing/2014/main" xmlns="" id="{98E8B2F2-5E53-43E7-BDBC-BFDD32C88611}"/>
              </a:ext>
            </a:extLst>
          </p:cNvPr>
          <p:cNvSpPr txBox="1"/>
          <p:nvPr/>
        </p:nvSpPr>
        <p:spPr>
          <a:xfrm>
            <a:off x="2643917" y="2605276"/>
            <a:ext cx="2860444" cy="33855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defPPr>
              <a:defRPr lang="en-US"/>
            </a:defPPr>
            <a:lvl1pPr algn="ctr" fontAlgn="auto">
              <a:spcBef>
                <a:spcPts val="0"/>
              </a:spcBef>
              <a:spcAft>
                <a:spcPts val="0"/>
              </a:spcAft>
              <a:defRPr sz="1600" kern="0">
                <a:solidFill>
                  <a:schemeClr val="bg1"/>
                </a:solidFill>
              </a:defRPr>
            </a:lvl1pPr>
          </a:lstStyle>
          <a:p>
            <a:r>
              <a:rPr lang="es-ES" dirty="0"/>
              <a:t>Intervenciones lineales</a:t>
            </a:r>
          </a:p>
        </p:txBody>
      </p:sp>
      <p:cxnSp>
        <p:nvCxnSpPr>
          <p:cNvPr id="71" name="148 Conector recto">
            <a:extLst>
              <a:ext uri="{FF2B5EF4-FFF2-40B4-BE49-F238E27FC236}">
                <a16:creationId xmlns:a16="http://schemas.microsoft.com/office/drawing/2014/main" xmlns="" id="{D24FF353-0F1E-4A66-99C3-8976EF2352FF}"/>
              </a:ext>
            </a:extLst>
          </p:cNvPr>
          <p:cNvCxnSpPr>
            <a:cxnSpLocks/>
            <a:endCxn id="47" idx="0"/>
          </p:cNvCxnSpPr>
          <p:nvPr/>
        </p:nvCxnSpPr>
        <p:spPr>
          <a:xfrm>
            <a:off x="8297613" y="2298785"/>
            <a:ext cx="0" cy="307484"/>
          </a:xfrm>
          <a:prstGeom prst="line">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2" name="191 Conector recto">
            <a:extLst>
              <a:ext uri="{FF2B5EF4-FFF2-40B4-BE49-F238E27FC236}">
                <a16:creationId xmlns:a16="http://schemas.microsoft.com/office/drawing/2014/main" xmlns="" id="{E4F1A825-D8E7-4EFA-967B-435B9EB2048A}"/>
              </a:ext>
            </a:extLst>
          </p:cNvPr>
          <p:cNvCxnSpPr>
            <a:cxnSpLocks/>
            <a:stCxn id="46" idx="2"/>
          </p:cNvCxnSpPr>
          <p:nvPr/>
        </p:nvCxnSpPr>
        <p:spPr>
          <a:xfrm>
            <a:off x="6104960" y="1996217"/>
            <a:ext cx="1" cy="275697"/>
          </a:xfrm>
          <a:prstGeom prst="line">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3" name="122 CuadroTexto">
            <a:extLst>
              <a:ext uri="{FF2B5EF4-FFF2-40B4-BE49-F238E27FC236}">
                <a16:creationId xmlns:a16="http://schemas.microsoft.com/office/drawing/2014/main" xmlns="" id="{D7F2C5F9-B166-454A-A118-54D8502D41DE}"/>
              </a:ext>
            </a:extLst>
          </p:cNvPr>
          <p:cNvSpPr txBox="1"/>
          <p:nvPr/>
        </p:nvSpPr>
        <p:spPr>
          <a:xfrm>
            <a:off x="2625982" y="3130017"/>
            <a:ext cx="2878378" cy="1077218"/>
          </a:xfrm>
          <a:prstGeom prst="rect">
            <a:avLst/>
          </a:prstGeom>
          <a:solidFill>
            <a:srgbClr val="069169"/>
          </a:solidFill>
          <a:ln w="19050">
            <a:solidFill>
              <a:schemeClr val="accent1"/>
            </a:solidFill>
          </a:ln>
        </p:spPr>
        <p:txBody>
          <a:bodyPr wrap="square">
            <a:spAutoFit/>
          </a:bodyPr>
          <a:lstStyle>
            <a:defPPr>
              <a:defRPr lang="en-US"/>
            </a:defPPr>
            <a:lvl1pPr algn="ctr" fontAlgn="auto">
              <a:spcBef>
                <a:spcPts val="0"/>
              </a:spcBef>
              <a:spcAft>
                <a:spcPts val="0"/>
              </a:spcAft>
              <a:defRPr sz="1600" kern="0">
                <a:solidFill>
                  <a:schemeClr val="bg1"/>
                </a:solidFill>
              </a:defRPr>
            </a:lvl1pPr>
          </a:lstStyle>
          <a:p>
            <a:pPr marL="285750" indent="-285750" algn="l">
              <a:buFont typeface="Arial" panose="020B0604020202020204" pitchFamily="34" charset="0"/>
              <a:buChar char="•"/>
            </a:pPr>
            <a:r>
              <a:rPr lang="es-ES" dirty="0"/>
              <a:t>Soluciones estructurales</a:t>
            </a:r>
          </a:p>
          <a:p>
            <a:pPr marL="285750" indent="-285750" algn="l">
              <a:buFont typeface="Arial" panose="020B0604020202020204" pitchFamily="34" charset="0"/>
              <a:buChar char="•"/>
            </a:pPr>
            <a:r>
              <a:rPr lang="es-ES" dirty="0"/>
              <a:t>Soluciones funcionales de transitabilidad</a:t>
            </a:r>
          </a:p>
        </p:txBody>
      </p:sp>
      <p:sp>
        <p:nvSpPr>
          <p:cNvPr id="74" name="122 CuadroTexto">
            <a:extLst>
              <a:ext uri="{FF2B5EF4-FFF2-40B4-BE49-F238E27FC236}">
                <a16:creationId xmlns:a16="http://schemas.microsoft.com/office/drawing/2014/main" xmlns="" id="{CE3BB3BD-0577-43FB-B41B-7741B7BDF01B}"/>
              </a:ext>
            </a:extLst>
          </p:cNvPr>
          <p:cNvSpPr txBox="1"/>
          <p:nvPr/>
        </p:nvSpPr>
        <p:spPr>
          <a:xfrm>
            <a:off x="6770211" y="3130017"/>
            <a:ext cx="3054806" cy="584775"/>
          </a:xfrm>
          <a:prstGeom prst="rect">
            <a:avLst/>
          </a:prstGeom>
          <a:solidFill>
            <a:srgbClr val="069169"/>
          </a:solidFill>
          <a:ln w="19050">
            <a:solidFill>
              <a:schemeClr val="accent1"/>
            </a:solidFill>
          </a:ln>
        </p:spPr>
        <p:txBody>
          <a:bodyPr wrap="square">
            <a:spAutoFit/>
          </a:bodyPr>
          <a:lstStyle>
            <a:defPPr>
              <a:defRPr lang="en-US"/>
            </a:defPPr>
            <a:lvl1pPr marL="285750" indent="-285750" fontAlgn="auto">
              <a:spcBef>
                <a:spcPts val="0"/>
              </a:spcBef>
              <a:spcAft>
                <a:spcPts val="0"/>
              </a:spcAft>
              <a:buFont typeface="Arial" panose="020B0604020202020204" pitchFamily="34" charset="0"/>
              <a:buChar char="•"/>
              <a:defRPr sz="1600" kern="0">
                <a:solidFill>
                  <a:schemeClr val="bg1"/>
                </a:solidFill>
              </a:defRPr>
            </a:lvl1pPr>
          </a:lstStyle>
          <a:p>
            <a:r>
              <a:rPr lang="es-ES" dirty="0"/>
              <a:t>Estabilización de taludes</a:t>
            </a:r>
          </a:p>
          <a:p>
            <a:r>
              <a:rPr lang="es-ES" dirty="0"/>
              <a:t>Obras de drenaje</a:t>
            </a:r>
          </a:p>
        </p:txBody>
      </p:sp>
      <p:pic>
        <p:nvPicPr>
          <p:cNvPr id="75" name="Picture 4" descr="Resultado de imagen para estabilización con suelo cementoç">
            <a:extLst>
              <a:ext uri="{FF2B5EF4-FFF2-40B4-BE49-F238E27FC236}">
                <a16:creationId xmlns:a16="http://schemas.microsoft.com/office/drawing/2014/main" xmlns="" id="{E8ED5689-2318-45B6-B16C-9E4A34341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595" y="4351279"/>
            <a:ext cx="2216376" cy="16622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Resultado de imagen para estabilización emulsion asfaltica">
            <a:extLst>
              <a:ext uri="{FF2B5EF4-FFF2-40B4-BE49-F238E27FC236}">
                <a16:creationId xmlns:a16="http://schemas.microsoft.com/office/drawing/2014/main" xmlns="" id="{FA5895CF-959D-42DA-BD46-DF8E130493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6827" y="4366248"/>
            <a:ext cx="2196413" cy="1647311"/>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Conector recto de flecha 76">
            <a:extLst>
              <a:ext uri="{FF2B5EF4-FFF2-40B4-BE49-F238E27FC236}">
                <a16:creationId xmlns:a16="http://schemas.microsoft.com/office/drawing/2014/main" xmlns="" id="{00F0E5D2-E99E-4138-8016-E03BD70E2C58}"/>
              </a:ext>
            </a:extLst>
          </p:cNvPr>
          <p:cNvCxnSpPr>
            <a:cxnSpLocks/>
            <a:stCxn id="69" idx="2"/>
            <a:endCxn id="73" idx="0"/>
          </p:cNvCxnSpPr>
          <p:nvPr/>
        </p:nvCxnSpPr>
        <p:spPr>
          <a:xfrm flipH="1">
            <a:off x="4065171" y="2943830"/>
            <a:ext cx="8968" cy="186187"/>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xmlns="" id="{13F9884C-F831-44A6-AF90-997D94B9EF17}"/>
              </a:ext>
            </a:extLst>
          </p:cNvPr>
          <p:cNvCxnSpPr>
            <a:cxnSpLocks/>
            <a:stCxn id="47" idx="2"/>
            <a:endCxn id="74" idx="0"/>
          </p:cNvCxnSpPr>
          <p:nvPr/>
        </p:nvCxnSpPr>
        <p:spPr>
          <a:xfrm>
            <a:off x="8297614" y="2944823"/>
            <a:ext cx="0" cy="18519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79" name="Imagen 78">
            <a:extLst>
              <a:ext uri="{FF2B5EF4-FFF2-40B4-BE49-F238E27FC236}">
                <a16:creationId xmlns:a16="http://schemas.microsoft.com/office/drawing/2014/main" xmlns="" id="{ED45AADF-7E63-47BF-B66B-BA028E9BDDA8}"/>
              </a:ext>
            </a:extLst>
          </p:cNvPr>
          <p:cNvPicPr>
            <a:picLocks noChangeAspect="1"/>
          </p:cNvPicPr>
          <p:nvPr/>
        </p:nvPicPr>
        <p:blipFill>
          <a:blip r:embed="rId5"/>
          <a:stretch>
            <a:fillRect/>
          </a:stretch>
        </p:blipFill>
        <p:spPr>
          <a:xfrm>
            <a:off x="6556197" y="4240877"/>
            <a:ext cx="2309209" cy="1518359"/>
          </a:xfrm>
          <a:prstGeom prst="rect">
            <a:avLst/>
          </a:prstGeom>
        </p:spPr>
      </p:pic>
      <p:pic>
        <p:nvPicPr>
          <p:cNvPr id="80" name="Imagen 79">
            <a:extLst>
              <a:ext uri="{FF2B5EF4-FFF2-40B4-BE49-F238E27FC236}">
                <a16:creationId xmlns:a16="http://schemas.microsoft.com/office/drawing/2014/main" xmlns="" id="{28D5D8D3-7C55-4BAB-99BB-BAE6B1D58570}"/>
              </a:ext>
            </a:extLst>
          </p:cNvPr>
          <p:cNvPicPr>
            <a:picLocks noChangeAspect="1"/>
          </p:cNvPicPr>
          <p:nvPr/>
        </p:nvPicPr>
        <p:blipFill>
          <a:blip r:embed="rId6"/>
          <a:stretch>
            <a:fillRect/>
          </a:stretch>
        </p:blipFill>
        <p:spPr>
          <a:xfrm>
            <a:off x="9087407" y="4240877"/>
            <a:ext cx="2296873" cy="1544835"/>
          </a:xfrm>
          <a:prstGeom prst="rect">
            <a:avLst/>
          </a:prstGeom>
        </p:spPr>
      </p:pic>
      <p:sp>
        <p:nvSpPr>
          <p:cNvPr id="81" name="Rectángulo 80">
            <a:extLst>
              <a:ext uri="{FF2B5EF4-FFF2-40B4-BE49-F238E27FC236}">
                <a16:creationId xmlns:a16="http://schemas.microsoft.com/office/drawing/2014/main" xmlns="" id="{E92D85C7-2575-4D3C-887F-25FC8484D2D3}"/>
              </a:ext>
            </a:extLst>
          </p:cNvPr>
          <p:cNvSpPr/>
          <p:nvPr/>
        </p:nvSpPr>
        <p:spPr>
          <a:xfrm>
            <a:off x="6556197" y="5759236"/>
            <a:ext cx="4995156" cy="507831"/>
          </a:xfrm>
          <a:prstGeom prst="rect">
            <a:avLst/>
          </a:prstGeom>
        </p:spPr>
        <p:txBody>
          <a:bodyPr wrap="square">
            <a:spAutoFit/>
          </a:bodyPr>
          <a:lstStyle/>
          <a:p>
            <a:r>
              <a:rPr lang="es-ES" sz="900" dirty="0"/>
              <a:t>Fuente</a:t>
            </a:r>
            <a:r>
              <a:rPr lang="es-CO" sz="900" dirty="0"/>
              <a:t>: KELLER Gordon; SHERAR James; Ingeniería de Caminos Rurales Guía de Campo para las Mejores Prácticas de Gestión de Caminos Rurales</a:t>
            </a:r>
          </a:p>
          <a:p>
            <a:endParaRPr lang="es-ES" sz="900" dirty="0"/>
          </a:p>
        </p:txBody>
      </p:sp>
      <p:sp>
        <p:nvSpPr>
          <p:cNvPr id="48" name="CuadroTexto 47">
            <a:extLst>
              <a:ext uri="{FF2B5EF4-FFF2-40B4-BE49-F238E27FC236}">
                <a16:creationId xmlns:a16="http://schemas.microsoft.com/office/drawing/2014/main" xmlns="" id="{759F3E49-3478-4DD5-BB4B-B13B2F9F724A}"/>
              </a:ext>
            </a:extLst>
          </p:cNvPr>
          <p:cNvSpPr txBox="1"/>
          <p:nvPr/>
        </p:nvSpPr>
        <p:spPr>
          <a:xfrm>
            <a:off x="102715" y="830233"/>
            <a:ext cx="11984736" cy="461665"/>
          </a:xfrm>
          <a:prstGeom prst="rect">
            <a:avLst/>
          </a:prstGeom>
          <a:noFill/>
        </p:spPr>
        <p:txBody>
          <a:bodyPr wrap="square" rtlCol="0">
            <a:spAutoFit/>
          </a:bodyPr>
          <a:lstStyle/>
          <a:p>
            <a:pPr algn="just"/>
            <a:r>
              <a:rPr lang="es-ES" sz="2400" dirty="0">
                <a:latin typeface="+mj-lt"/>
              </a:rPr>
              <a:t>Esquema general</a:t>
            </a:r>
          </a:p>
        </p:txBody>
      </p:sp>
      <p:sp>
        <p:nvSpPr>
          <p:cNvPr id="63" name="Title 1">
            <a:extLst>
              <a:ext uri="{FF2B5EF4-FFF2-40B4-BE49-F238E27FC236}">
                <a16:creationId xmlns:a16="http://schemas.microsoft.com/office/drawing/2014/main" xmlns="" id="{B82A8D2C-85CE-4A4F-999B-0CF4FC599084}"/>
              </a:ext>
            </a:extLst>
          </p:cNvPr>
          <p:cNvSpPr txBox="1">
            <a:spLocks/>
          </p:cNvSpPr>
          <p:nvPr/>
        </p:nvSpPr>
        <p:spPr>
          <a:xfrm>
            <a:off x="102716" y="118016"/>
            <a:ext cx="11613596" cy="7086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Proyecto tipo para mejoramiento de vías terciarias</a:t>
            </a:r>
          </a:p>
        </p:txBody>
      </p:sp>
    </p:spTree>
    <p:extLst>
      <p:ext uri="{BB962C8B-B14F-4D97-AF65-F5344CB8AC3E}">
        <p14:creationId xmlns:p14="http://schemas.microsoft.com/office/powerpoint/2010/main" val="217876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a:p>
            <a:r>
              <a:rPr lang="es-CO" sz="2000" dirty="0"/>
              <a:t>Granulometría </a:t>
            </a:r>
            <a:r>
              <a:rPr lang="es-CO" sz="2000" dirty="0" err="1"/>
              <a:t>INV</a:t>
            </a:r>
            <a:r>
              <a:rPr lang="es-CO" sz="2000" dirty="0"/>
              <a:t>-E-123</a:t>
            </a:r>
            <a:endParaRPr lang="es-CO" dirty="0"/>
          </a:p>
        </p:txBody>
      </p:sp>
      <p:pic>
        <p:nvPicPr>
          <p:cNvPr id="3" name="Imagen 2">
            <a:extLst>
              <a:ext uri="{FF2B5EF4-FFF2-40B4-BE49-F238E27FC236}">
                <a16:creationId xmlns:a16="http://schemas.microsoft.com/office/drawing/2014/main" xmlns="" id="{F64BB621-360C-44E3-9FEA-3EC6162E5438}"/>
              </a:ext>
            </a:extLst>
          </p:cNvPr>
          <p:cNvPicPr>
            <a:picLocks noChangeAspect="1"/>
          </p:cNvPicPr>
          <p:nvPr/>
        </p:nvPicPr>
        <p:blipFill>
          <a:blip r:embed="rId2"/>
          <a:stretch>
            <a:fillRect/>
          </a:stretch>
        </p:blipFill>
        <p:spPr>
          <a:xfrm>
            <a:off x="346781" y="1668925"/>
            <a:ext cx="5680962" cy="3859677"/>
          </a:xfrm>
          <a:prstGeom prst="rect">
            <a:avLst/>
          </a:prstGeom>
        </p:spPr>
      </p:pic>
      <p:pic>
        <p:nvPicPr>
          <p:cNvPr id="5" name="Imagen 4">
            <a:extLst>
              <a:ext uri="{FF2B5EF4-FFF2-40B4-BE49-F238E27FC236}">
                <a16:creationId xmlns:a16="http://schemas.microsoft.com/office/drawing/2014/main" xmlns="" id="{C9C491AC-BACF-4765-8ACA-A1D166E4F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81819" y="517185"/>
            <a:ext cx="3167440" cy="2375580"/>
          </a:xfrm>
          <a:prstGeom prst="rect">
            <a:avLst/>
          </a:prstGeom>
        </p:spPr>
      </p:pic>
      <p:pic>
        <p:nvPicPr>
          <p:cNvPr id="7" name="Imagen 6">
            <a:extLst>
              <a:ext uri="{FF2B5EF4-FFF2-40B4-BE49-F238E27FC236}">
                <a16:creationId xmlns:a16="http://schemas.microsoft.com/office/drawing/2014/main" xmlns="" id="{55F9914D-9668-4639-9DB7-DD501EF73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5860" y="3611811"/>
            <a:ext cx="2759359" cy="2069520"/>
          </a:xfrm>
          <a:prstGeom prst="rect">
            <a:avLst/>
          </a:prstGeom>
        </p:spPr>
      </p:pic>
      <p:pic>
        <p:nvPicPr>
          <p:cNvPr id="10" name="Imagen 9">
            <a:extLst>
              <a:ext uri="{FF2B5EF4-FFF2-40B4-BE49-F238E27FC236}">
                <a16:creationId xmlns:a16="http://schemas.microsoft.com/office/drawing/2014/main" xmlns="" id="{3A915492-2092-425A-8B14-3FE9B78E2703}"/>
              </a:ext>
            </a:extLst>
          </p:cNvPr>
          <p:cNvPicPr>
            <a:picLocks noChangeAspect="1"/>
          </p:cNvPicPr>
          <p:nvPr/>
        </p:nvPicPr>
        <p:blipFill>
          <a:blip r:embed="rId5"/>
          <a:stretch>
            <a:fillRect/>
          </a:stretch>
        </p:blipFill>
        <p:spPr>
          <a:xfrm>
            <a:off x="4576410" y="1329398"/>
            <a:ext cx="4314825" cy="3448050"/>
          </a:xfrm>
          <a:prstGeom prst="rect">
            <a:avLst/>
          </a:prstGeom>
        </p:spPr>
      </p:pic>
    </p:spTree>
    <p:extLst>
      <p:ext uri="{BB962C8B-B14F-4D97-AF65-F5344CB8AC3E}">
        <p14:creationId xmlns:p14="http://schemas.microsoft.com/office/powerpoint/2010/main" val="233526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1015663"/>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a:p>
            <a:r>
              <a:rPr lang="es-CO" sz="2000" dirty="0"/>
              <a:t>Granulometría </a:t>
            </a:r>
            <a:r>
              <a:rPr lang="es-CO" sz="2000" dirty="0" err="1"/>
              <a:t>INV</a:t>
            </a:r>
            <a:r>
              <a:rPr lang="es-CO" sz="2000" dirty="0"/>
              <a:t>-E-123</a:t>
            </a:r>
            <a:endParaRPr lang="es-CO" dirty="0"/>
          </a:p>
        </p:txBody>
      </p:sp>
      <p:pic>
        <p:nvPicPr>
          <p:cNvPr id="2" name="Imagen 1">
            <a:extLst>
              <a:ext uri="{FF2B5EF4-FFF2-40B4-BE49-F238E27FC236}">
                <a16:creationId xmlns:a16="http://schemas.microsoft.com/office/drawing/2014/main" xmlns="" id="{59C2C53C-D18D-4076-B685-14CC0C28E0CA}"/>
              </a:ext>
            </a:extLst>
          </p:cNvPr>
          <p:cNvPicPr>
            <a:picLocks noChangeAspect="1"/>
          </p:cNvPicPr>
          <p:nvPr/>
        </p:nvPicPr>
        <p:blipFill>
          <a:blip r:embed="rId2"/>
          <a:stretch>
            <a:fillRect/>
          </a:stretch>
        </p:blipFill>
        <p:spPr>
          <a:xfrm>
            <a:off x="497762" y="1998405"/>
            <a:ext cx="5598227" cy="2446986"/>
          </a:xfrm>
          <a:prstGeom prst="rect">
            <a:avLst/>
          </a:prstGeom>
        </p:spPr>
      </p:pic>
      <p:pic>
        <p:nvPicPr>
          <p:cNvPr id="4" name="Imagen 3">
            <a:extLst>
              <a:ext uri="{FF2B5EF4-FFF2-40B4-BE49-F238E27FC236}">
                <a16:creationId xmlns:a16="http://schemas.microsoft.com/office/drawing/2014/main" xmlns="" id="{CE9595EB-C427-411E-A1E7-3834FBE44261}"/>
              </a:ext>
            </a:extLst>
          </p:cNvPr>
          <p:cNvPicPr>
            <a:picLocks noChangeAspect="1"/>
          </p:cNvPicPr>
          <p:nvPr/>
        </p:nvPicPr>
        <p:blipFill>
          <a:blip r:embed="rId3"/>
          <a:stretch>
            <a:fillRect/>
          </a:stretch>
        </p:blipFill>
        <p:spPr>
          <a:xfrm>
            <a:off x="6605369" y="157907"/>
            <a:ext cx="3637428" cy="3429355"/>
          </a:xfrm>
          <a:prstGeom prst="rect">
            <a:avLst/>
          </a:prstGeom>
        </p:spPr>
      </p:pic>
      <p:pic>
        <p:nvPicPr>
          <p:cNvPr id="6" name="Imagen 5">
            <a:extLst>
              <a:ext uri="{FF2B5EF4-FFF2-40B4-BE49-F238E27FC236}">
                <a16:creationId xmlns:a16="http://schemas.microsoft.com/office/drawing/2014/main" xmlns="" id="{2150AAA5-D29D-4705-BCCB-366F2BD9B73D}"/>
              </a:ext>
            </a:extLst>
          </p:cNvPr>
          <p:cNvPicPr>
            <a:picLocks noChangeAspect="1"/>
          </p:cNvPicPr>
          <p:nvPr/>
        </p:nvPicPr>
        <p:blipFill>
          <a:blip r:embed="rId4"/>
          <a:stretch>
            <a:fillRect/>
          </a:stretch>
        </p:blipFill>
        <p:spPr>
          <a:xfrm>
            <a:off x="7976167" y="2496399"/>
            <a:ext cx="3637429" cy="3172438"/>
          </a:xfrm>
          <a:prstGeom prst="rect">
            <a:avLst/>
          </a:prstGeom>
        </p:spPr>
      </p:pic>
    </p:spTree>
    <p:extLst>
      <p:ext uri="{BB962C8B-B14F-4D97-AF65-F5344CB8AC3E}">
        <p14:creationId xmlns:p14="http://schemas.microsoft.com/office/powerpoint/2010/main" val="230715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707886"/>
          </a:xfrm>
          <a:prstGeom prst="rect">
            <a:avLst/>
          </a:prstGeom>
          <a:noFill/>
        </p:spPr>
        <p:txBody>
          <a:bodyPr wrap="square" rtlCol="0">
            <a:spAutoFit/>
          </a:bodyPr>
          <a:lstStyle/>
          <a:p>
            <a:r>
              <a:rPr lang="es-ES" sz="2000" b="1" dirty="0"/>
              <a:t>2. Datos técnicos de la zona del proyecto</a:t>
            </a:r>
          </a:p>
          <a:p>
            <a:r>
              <a:rPr lang="es-CO" sz="2000" dirty="0"/>
              <a:t>Información geotécnica de la subrasante</a:t>
            </a:r>
          </a:p>
        </p:txBody>
      </p:sp>
      <p:pic>
        <p:nvPicPr>
          <p:cNvPr id="3" name="Imagen 2">
            <a:extLst>
              <a:ext uri="{FF2B5EF4-FFF2-40B4-BE49-F238E27FC236}">
                <a16:creationId xmlns:a16="http://schemas.microsoft.com/office/drawing/2014/main" xmlns="" id="{CD762E57-5EEE-4489-B08B-F96101EF6612}"/>
              </a:ext>
            </a:extLst>
          </p:cNvPr>
          <p:cNvPicPr>
            <a:picLocks noChangeAspect="1"/>
          </p:cNvPicPr>
          <p:nvPr/>
        </p:nvPicPr>
        <p:blipFill>
          <a:blip r:embed="rId2"/>
          <a:stretch>
            <a:fillRect/>
          </a:stretch>
        </p:blipFill>
        <p:spPr>
          <a:xfrm>
            <a:off x="733426" y="1435084"/>
            <a:ext cx="5062464" cy="4621859"/>
          </a:xfrm>
          <a:prstGeom prst="rect">
            <a:avLst/>
          </a:prstGeom>
        </p:spPr>
      </p:pic>
      <p:pic>
        <p:nvPicPr>
          <p:cNvPr id="5" name="Imagen 4">
            <a:extLst>
              <a:ext uri="{FF2B5EF4-FFF2-40B4-BE49-F238E27FC236}">
                <a16:creationId xmlns:a16="http://schemas.microsoft.com/office/drawing/2014/main" xmlns="" id="{4C891D57-62F0-4D82-AE2A-8FE6B00078A1}"/>
              </a:ext>
            </a:extLst>
          </p:cNvPr>
          <p:cNvPicPr>
            <a:picLocks noChangeAspect="1"/>
          </p:cNvPicPr>
          <p:nvPr/>
        </p:nvPicPr>
        <p:blipFill>
          <a:blip r:embed="rId3"/>
          <a:stretch>
            <a:fillRect/>
          </a:stretch>
        </p:blipFill>
        <p:spPr>
          <a:xfrm>
            <a:off x="5795890" y="104623"/>
            <a:ext cx="3714469" cy="4408488"/>
          </a:xfrm>
          <a:prstGeom prst="rect">
            <a:avLst/>
          </a:prstGeom>
        </p:spPr>
      </p:pic>
      <p:pic>
        <p:nvPicPr>
          <p:cNvPr id="7" name="Imagen 6">
            <a:extLst>
              <a:ext uri="{FF2B5EF4-FFF2-40B4-BE49-F238E27FC236}">
                <a16:creationId xmlns:a16="http://schemas.microsoft.com/office/drawing/2014/main" xmlns="" id="{F33CAC15-E182-4FCB-940E-AC48CE3DC47B}"/>
              </a:ext>
            </a:extLst>
          </p:cNvPr>
          <p:cNvPicPr>
            <a:picLocks noChangeAspect="1"/>
          </p:cNvPicPr>
          <p:nvPr/>
        </p:nvPicPr>
        <p:blipFill>
          <a:blip r:embed="rId4"/>
          <a:stretch>
            <a:fillRect/>
          </a:stretch>
        </p:blipFill>
        <p:spPr>
          <a:xfrm>
            <a:off x="8924925" y="1502493"/>
            <a:ext cx="3267075" cy="2352675"/>
          </a:xfrm>
          <a:prstGeom prst="rect">
            <a:avLst/>
          </a:prstGeom>
        </p:spPr>
      </p:pic>
      <p:graphicFrame>
        <p:nvGraphicFramePr>
          <p:cNvPr id="9" name="Tabla 8">
            <a:extLst>
              <a:ext uri="{FF2B5EF4-FFF2-40B4-BE49-F238E27FC236}">
                <a16:creationId xmlns:a16="http://schemas.microsoft.com/office/drawing/2014/main" xmlns="" id="{D8194974-D762-40B7-BEC8-F6B01B70169A}"/>
              </a:ext>
            </a:extLst>
          </p:cNvPr>
          <p:cNvGraphicFramePr>
            <a:graphicFrameLocks noGrp="1"/>
          </p:cNvGraphicFramePr>
          <p:nvPr>
            <p:extLst>
              <p:ext uri="{D42A27DB-BD31-4B8C-83A1-F6EECF244321}">
                <p14:modId xmlns:p14="http://schemas.microsoft.com/office/powerpoint/2010/main" val="3672800094"/>
              </p:ext>
            </p:extLst>
          </p:nvPr>
        </p:nvGraphicFramePr>
        <p:xfrm>
          <a:off x="6766242" y="4694040"/>
          <a:ext cx="4317365" cy="1173480"/>
        </p:xfrm>
        <a:graphic>
          <a:graphicData uri="http://schemas.openxmlformats.org/drawingml/2006/table">
            <a:tbl>
              <a:tblPr firstRow="1" firstCol="1" bandRow="1">
                <a:tableStyleId>{5C22544A-7EE6-4342-B048-85BDC9FD1C3A}</a:tableStyleId>
              </a:tblPr>
              <a:tblGrid>
                <a:gridCol w="2097405">
                  <a:extLst>
                    <a:ext uri="{9D8B030D-6E8A-4147-A177-3AD203B41FA5}">
                      <a16:colId xmlns:a16="http://schemas.microsoft.com/office/drawing/2014/main" xmlns="" val="3532629862"/>
                    </a:ext>
                  </a:extLst>
                </a:gridCol>
                <a:gridCol w="2219960">
                  <a:extLst>
                    <a:ext uri="{9D8B030D-6E8A-4147-A177-3AD203B41FA5}">
                      <a16:colId xmlns:a16="http://schemas.microsoft.com/office/drawing/2014/main" xmlns="" val="3292175125"/>
                    </a:ext>
                  </a:extLst>
                </a:gridCol>
              </a:tblGrid>
              <a:tr h="134620">
                <a:tc>
                  <a:txBody>
                    <a:bodyPr/>
                    <a:lstStyle/>
                    <a:p>
                      <a:pPr algn="ctr">
                        <a:spcBef>
                          <a:spcPts val="1200"/>
                        </a:spcBef>
                        <a:spcAft>
                          <a:spcPts val="0"/>
                        </a:spcAft>
                      </a:pPr>
                      <a:r>
                        <a:rPr lang="es-ES" sz="1100">
                          <a:effectLst/>
                        </a:rPr>
                        <a:t>CBR de subrasante existente (%)</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a:effectLst/>
                        </a:rPr>
                        <a:t>Espesor de mejoramiento para alcanzar CBR objetivo de 4% (cm)</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59168801"/>
                  </a:ext>
                </a:extLst>
              </a:tr>
              <a:tr h="134620">
                <a:tc>
                  <a:txBody>
                    <a:bodyPr/>
                    <a:lstStyle/>
                    <a:p>
                      <a:pPr algn="ctr">
                        <a:spcBef>
                          <a:spcPts val="1200"/>
                        </a:spcBef>
                        <a:spcAft>
                          <a:spcPts val="0"/>
                        </a:spcAft>
                      </a:pPr>
                      <a:r>
                        <a:rPr lang="es-ES" sz="1100">
                          <a:effectLst/>
                        </a:rPr>
                        <a:t>&lt;1</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a:effectLst/>
                        </a:rPr>
                        <a:t>45</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81925661"/>
                  </a:ext>
                </a:extLst>
              </a:tr>
              <a:tr h="134620">
                <a:tc>
                  <a:txBody>
                    <a:bodyPr/>
                    <a:lstStyle/>
                    <a:p>
                      <a:pPr algn="ctr">
                        <a:spcBef>
                          <a:spcPts val="1200"/>
                        </a:spcBef>
                        <a:spcAft>
                          <a:spcPts val="0"/>
                        </a:spcAft>
                      </a:pPr>
                      <a:r>
                        <a:rPr lang="es-ES" sz="1100">
                          <a:effectLst/>
                        </a:rPr>
                        <a:t>1,0</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a:effectLst/>
                        </a:rPr>
                        <a:t>30</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463161707"/>
                  </a:ext>
                </a:extLst>
              </a:tr>
              <a:tr h="134620">
                <a:tc>
                  <a:txBody>
                    <a:bodyPr/>
                    <a:lstStyle/>
                    <a:p>
                      <a:pPr algn="ctr">
                        <a:spcBef>
                          <a:spcPts val="1200"/>
                        </a:spcBef>
                        <a:spcAft>
                          <a:spcPts val="0"/>
                        </a:spcAft>
                      </a:pPr>
                      <a:r>
                        <a:rPr lang="es-ES" sz="1100">
                          <a:effectLst/>
                        </a:rPr>
                        <a:t>2,0</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a:effectLst/>
                        </a:rPr>
                        <a:t>15</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4262604828"/>
                  </a:ext>
                </a:extLst>
              </a:tr>
              <a:tr h="134620">
                <a:tc>
                  <a:txBody>
                    <a:bodyPr/>
                    <a:lstStyle/>
                    <a:p>
                      <a:pPr algn="ctr">
                        <a:spcBef>
                          <a:spcPts val="1200"/>
                        </a:spcBef>
                        <a:spcAft>
                          <a:spcPts val="0"/>
                        </a:spcAft>
                      </a:pPr>
                      <a:r>
                        <a:rPr lang="es-ES" sz="1100">
                          <a:effectLst/>
                        </a:rPr>
                        <a:t>2,9</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a:effectLst/>
                        </a:rPr>
                        <a:t>5</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775318737"/>
                  </a:ext>
                </a:extLst>
              </a:tr>
              <a:tr h="134620">
                <a:tc>
                  <a:txBody>
                    <a:bodyPr/>
                    <a:lstStyle/>
                    <a:p>
                      <a:pPr algn="ctr">
                        <a:spcBef>
                          <a:spcPts val="1200"/>
                        </a:spcBef>
                        <a:spcAft>
                          <a:spcPts val="0"/>
                        </a:spcAft>
                      </a:pPr>
                      <a:r>
                        <a:rPr lang="es-ES" sz="1100">
                          <a:effectLst/>
                        </a:rPr>
                        <a:t>3,0</a:t>
                      </a:r>
                      <a:endParaRPr lang="es-CO" sz="11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Bef>
                          <a:spcPts val="1200"/>
                        </a:spcBef>
                        <a:spcAft>
                          <a:spcPts val="0"/>
                        </a:spcAft>
                      </a:pPr>
                      <a:r>
                        <a:rPr lang="es-ES" sz="1100" dirty="0">
                          <a:effectLst/>
                        </a:rPr>
                        <a:t>0</a:t>
                      </a:r>
                      <a:endParaRPr lang="es-CO" sz="11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030002614"/>
                  </a:ext>
                </a:extLst>
              </a:tr>
            </a:tbl>
          </a:graphicData>
        </a:graphic>
      </p:graphicFrame>
    </p:spTree>
    <p:extLst>
      <p:ext uri="{BB962C8B-B14F-4D97-AF65-F5344CB8AC3E}">
        <p14:creationId xmlns:p14="http://schemas.microsoft.com/office/powerpoint/2010/main" val="313113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707886"/>
          </a:xfrm>
          <a:prstGeom prst="rect">
            <a:avLst/>
          </a:prstGeom>
          <a:noFill/>
        </p:spPr>
        <p:txBody>
          <a:bodyPr wrap="square" rtlCol="0">
            <a:spAutoFit/>
          </a:bodyPr>
          <a:lstStyle/>
          <a:p>
            <a:r>
              <a:rPr lang="es-ES" sz="2000" b="1" dirty="0"/>
              <a:t>2. Datos técnicos de la zona del proyecto</a:t>
            </a:r>
          </a:p>
          <a:p>
            <a:r>
              <a:rPr lang="es-CO" sz="2000" dirty="0"/>
              <a:t>Tránsito</a:t>
            </a:r>
          </a:p>
        </p:txBody>
      </p:sp>
      <p:pic>
        <p:nvPicPr>
          <p:cNvPr id="8" name="Imagen 7">
            <a:extLst>
              <a:ext uri="{FF2B5EF4-FFF2-40B4-BE49-F238E27FC236}">
                <a16:creationId xmlns:a16="http://schemas.microsoft.com/office/drawing/2014/main" xmlns="" id="{DF29A741-F889-4C9A-BD3F-AE17D17023D6}"/>
              </a:ext>
            </a:extLst>
          </p:cNvPr>
          <p:cNvPicPr/>
          <p:nvPr/>
        </p:nvPicPr>
        <p:blipFill rotWithShape="1">
          <a:blip r:embed="rId2"/>
          <a:srcRect l="32587" t="54173" r="5183" b="6960"/>
          <a:stretch/>
        </p:blipFill>
        <p:spPr bwMode="auto">
          <a:xfrm>
            <a:off x="346781" y="1474103"/>
            <a:ext cx="4506573" cy="1381639"/>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0C47F953-2F37-44CE-A8D4-90FC9955756B}"/>
              </a:ext>
            </a:extLst>
          </p:cNvPr>
          <p:cNvPicPr/>
          <p:nvPr/>
        </p:nvPicPr>
        <p:blipFill>
          <a:blip r:embed="rId3"/>
          <a:stretch>
            <a:fillRect/>
          </a:stretch>
        </p:blipFill>
        <p:spPr>
          <a:xfrm>
            <a:off x="5200135" y="199951"/>
            <a:ext cx="6645084" cy="4146921"/>
          </a:xfrm>
          <a:prstGeom prst="rect">
            <a:avLst/>
          </a:prstGeom>
        </p:spPr>
      </p:pic>
      <p:pic>
        <p:nvPicPr>
          <p:cNvPr id="11" name="Imagen 10">
            <a:extLst>
              <a:ext uri="{FF2B5EF4-FFF2-40B4-BE49-F238E27FC236}">
                <a16:creationId xmlns:a16="http://schemas.microsoft.com/office/drawing/2014/main" xmlns="" id="{138E9EDA-C6BD-4516-B59B-81C6D2587A8F}"/>
              </a:ext>
            </a:extLst>
          </p:cNvPr>
          <p:cNvPicPr/>
          <p:nvPr/>
        </p:nvPicPr>
        <p:blipFill rotWithShape="1">
          <a:blip r:embed="rId4"/>
          <a:srcRect b="3187"/>
          <a:stretch/>
        </p:blipFill>
        <p:spPr bwMode="auto">
          <a:xfrm>
            <a:off x="5200135" y="2897900"/>
            <a:ext cx="2409825" cy="2314575"/>
          </a:xfrm>
          <a:prstGeom prst="rect">
            <a:avLst/>
          </a:prstGeom>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xmlns="" id="{042ACA3C-AA7D-4B16-AC60-015FE3B750BB}"/>
              </a:ext>
            </a:extLst>
          </p:cNvPr>
          <p:cNvPicPr>
            <a:picLocks noChangeAspect="1"/>
          </p:cNvPicPr>
          <p:nvPr/>
        </p:nvPicPr>
        <p:blipFill>
          <a:blip r:embed="rId5"/>
          <a:stretch>
            <a:fillRect/>
          </a:stretch>
        </p:blipFill>
        <p:spPr>
          <a:xfrm>
            <a:off x="283256" y="3726212"/>
            <a:ext cx="4853354" cy="620660"/>
          </a:xfrm>
          <a:prstGeom prst="rect">
            <a:avLst/>
          </a:prstGeom>
        </p:spPr>
      </p:pic>
      <p:pic>
        <p:nvPicPr>
          <p:cNvPr id="4" name="Imagen 3">
            <a:extLst>
              <a:ext uri="{FF2B5EF4-FFF2-40B4-BE49-F238E27FC236}">
                <a16:creationId xmlns:a16="http://schemas.microsoft.com/office/drawing/2014/main" xmlns="" id="{D9EC7828-931C-4C34-B832-94EF2D5A10A9}"/>
              </a:ext>
            </a:extLst>
          </p:cNvPr>
          <p:cNvPicPr>
            <a:picLocks noChangeAspect="1"/>
          </p:cNvPicPr>
          <p:nvPr/>
        </p:nvPicPr>
        <p:blipFill>
          <a:blip r:embed="rId6"/>
          <a:stretch>
            <a:fillRect/>
          </a:stretch>
        </p:blipFill>
        <p:spPr>
          <a:xfrm>
            <a:off x="8019741" y="3045435"/>
            <a:ext cx="4095746" cy="1702726"/>
          </a:xfrm>
          <a:prstGeom prst="rect">
            <a:avLst/>
          </a:prstGeom>
        </p:spPr>
      </p:pic>
      <p:pic>
        <p:nvPicPr>
          <p:cNvPr id="6" name="Imagen 5">
            <a:extLst>
              <a:ext uri="{FF2B5EF4-FFF2-40B4-BE49-F238E27FC236}">
                <a16:creationId xmlns:a16="http://schemas.microsoft.com/office/drawing/2014/main" xmlns="" id="{4C5EF706-CFC3-48CC-BEDF-8D50F7C88423}"/>
              </a:ext>
            </a:extLst>
          </p:cNvPr>
          <p:cNvPicPr>
            <a:picLocks noChangeAspect="1"/>
          </p:cNvPicPr>
          <p:nvPr/>
        </p:nvPicPr>
        <p:blipFill>
          <a:blip r:embed="rId7"/>
          <a:stretch>
            <a:fillRect/>
          </a:stretch>
        </p:blipFill>
        <p:spPr>
          <a:xfrm>
            <a:off x="7337541" y="4868348"/>
            <a:ext cx="4777946" cy="983324"/>
          </a:xfrm>
          <a:prstGeom prst="rect">
            <a:avLst/>
          </a:prstGeom>
        </p:spPr>
      </p:pic>
    </p:spTree>
    <p:extLst>
      <p:ext uri="{BB962C8B-B14F-4D97-AF65-F5344CB8AC3E}">
        <p14:creationId xmlns:p14="http://schemas.microsoft.com/office/powerpoint/2010/main" val="12872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707886"/>
          </a:xfrm>
          <a:prstGeom prst="rect">
            <a:avLst/>
          </a:prstGeom>
          <a:noFill/>
        </p:spPr>
        <p:txBody>
          <a:bodyPr wrap="square" rtlCol="0">
            <a:spAutoFit/>
          </a:bodyPr>
          <a:lstStyle/>
          <a:p>
            <a:r>
              <a:rPr lang="es-ES" sz="2000" b="1" dirty="0"/>
              <a:t>2. Datos técnicos de la zona del proyecto</a:t>
            </a:r>
          </a:p>
          <a:p>
            <a:r>
              <a:rPr lang="es-CO" sz="2000" dirty="0"/>
              <a:t>Otros parámetros</a:t>
            </a:r>
          </a:p>
        </p:txBody>
      </p:sp>
      <p:pic>
        <p:nvPicPr>
          <p:cNvPr id="3" name="Imagen 2">
            <a:extLst>
              <a:ext uri="{FF2B5EF4-FFF2-40B4-BE49-F238E27FC236}">
                <a16:creationId xmlns:a16="http://schemas.microsoft.com/office/drawing/2014/main" xmlns="" id="{9426A206-EDFB-4D0A-8CF0-97A8F9F811C4}"/>
              </a:ext>
            </a:extLst>
          </p:cNvPr>
          <p:cNvPicPr>
            <a:picLocks noChangeAspect="1"/>
          </p:cNvPicPr>
          <p:nvPr/>
        </p:nvPicPr>
        <p:blipFill>
          <a:blip r:embed="rId2"/>
          <a:stretch>
            <a:fillRect/>
          </a:stretch>
        </p:blipFill>
        <p:spPr>
          <a:xfrm>
            <a:off x="6396624" y="1207989"/>
            <a:ext cx="5521057" cy="4503209"/>
          </a:xfrm>
          <a:prstGeom prst="rect">
            <a:avLst/>
          </a:prstGeom>
        </p:spPr>
      </p:pic>
      <p:sp>
        <p:nvSpPr>
          <p:cNvPr id="12" name="CuadroTexto 11">
            <a:extLst>
              <a:ext uri="{FF2B5EF4-FFF2-40B4-BE49-F238E27FC236}">
                <a16:creationId xmlns:a16="http://schemas.microsoft.com/office/drawing/2014/main" xmlns="" id="{E02414DC-A322-4F17-AD60-3745A9A3EEC8}"/>
              </a:ext>
            </a:extLst>
          </p:cNvPr>
          <p:cNvSpPr txBox="1"/>
          <p:nvPr/>
        </p:nvSpPr>
        <p:spPr>
          <a:xfrm>
            <a:off x="274319" y="2166424"/>
            <a:ext cx="6122305" cy="3170099"/>
          </a:xfrm>
          <a:prstGeom prst="rect">
            <a:avLst/>
          </a:prstGeom>
          <a:noFill/>
        </p:spPr>
        <p:txBody>
          <a:bodyPr wrap="square" rtlCol="0">
            <a:spAutoFit/>
          </a:bodyPr>
          <a:lstStyle/>
          <a:p>
            <a:pPr marL="342900" indent="-342900">
              <a:buFont typeface="Arial" panose="020B0604020202020204" pitchFamily="34" charset="0"/>
              <a:buChar char="•"/>
            </a:pPr>
            <a:r>
              <a:rPr lang="es-CO" sz="2000" dirty="0"/>
              <a:t>Condición humedad=			Árido</a:t>
            </a:r>
          </a:p>
          <a:p>
            <a:pPr marL="342900" indent="-342900">
              <a:buFont typeface="Arial" panose="020B0604020202020204" pitchFamily="34" charset="0"/>
              <a:buChar char="•"/>
            </a:pPr>
            <a:r>
              <a:rPr lang="es-CO" sz="2000" dirty="0"/>
              <a:t>Condición climática= 			Templado</a:t>
            </a:r>
          </a:p>
          <a:p>
            <a:pPr marL="342900" indent="-342900">
              <a:buFont typeface="Arial" panose="020B0604020202020204" pitchFamily="34" charset="0"/>
              <a:buChar char="•"/>
            </a:pPr>
            <a:r>
              <a:rPr lang="es-CO" sz="2000" dirty="0"/>
              <a:t>Ancho sección transversal total= 	5,3 m</a:t>
            </a:r>
          </a:p>
          <a:p>
            <a:pPr marL="342900" indent="-342900">
              <a:buFont typeface="Arial" panose="020B0604020202020204" pitchFamily="34" charset="0"/>
              <a:buChar char="•"/>
            </a:pPr>
            <a:r>
              <a:rPr lang="es-CO" sz="2000" dirty="0"/>
              <a:t>Distancia a canteras m. pétreo=	16 km</a:t>
            </a:r>
          </a:p>
          <a:p>
            <a:pPr marL="342900" indent="-342900">
              <a:buFont typeface="Arial" panose="020B0604020202020204" pitchFamily="34" charset="0"/>
              <a:buChar char="•"/>
            </a:pPr>
            <a:r>
              <a:rPr lang="es-CO" sz="2000" dirty="0"/>
              <a:t>Disponibilidad de trituradora=	            Sí</a:t>
            </a:r>
          </a:p>
          <a:p>
            <a:pPr marL="342900" indent="-342900">
              <a:buFont typeface="Arial" panose="020B0604020202020204" pitchFamily="34" charset="0"/>
              <a:buChar char="•"/>
            </a:pPr>
            <a:r>
              <a:rPr lang="es-CO" sz="2000" dirty="0"/>
              <a:t>Distancia a proveedores cemento=   7 km</a:t>
            </a:r>
          </a:p>
          <a:p>
            <a:pPr marL="342900" indent="-342900">
              <a:buFont typeface="Arial" panose="020B0604020202020204" pitchFamily="34" charset="0"/>
              <a:buChar char="•"/>
            </a:pPr>
            <a:r>
              <a:rPr lang="es-CO" sz="2000" dirty="0"/>
              <a:t>Distancia a proveedores bituminoso=  150 km</a:t>
            </a:r>
          </a:p>
          <a:p>
            <a:pPr marL="342900" indent="-342900">
              <a:buFont typeface="Arial" panose="020B0604020202020204" pitchFamily="34" charset="0"/>
              <a:buChar char="•"/>
            </a:pPr>
            <a:r>
              <a:rPr lang="es-CO" sz="2000" dirty="0"/>
              <a:t>Estado de cunetas = bueno</a:t>
            </a:r>
          </a:p>
          <a:p>
            <a:pPr marL="342900" indent="-342900">
              <a:buFont typeface="Arial" panose="020B0604020202020204" pitchFamily="34" charset="0"/>
              <a:buChar char="•"/>
            </a:pPr>
            <a:r>
              <a:rPr lang="es-CO" sz="2000" dirty="0"/>
              <a:t>Estado de alcantarillas = malo</a:t>
            </a:r>
          </a:p>
          <a:p>
            <a:pPr marL="342900" indent="-342900">
              <a:buFont typeface="Arial" panose="020B0604020202020204" pitchFamily="34" charset="0"/>
              <a:buChar char="•"/>
            </a:pPr>
            <a:endParaRPr lang="es-CO" sz="2000" dirty="0"/>
          </a:p>
        </p:txBody>
      </p:sp>
    </p:spTree>
    <p:extLst>
      <p:ext uri="{BB962C8B-B14F-4D97-AF65-F5344CB8AC3E}">
        <p14:creationId xmlns:p14="http://schemas.microsoft.com/office/powerpoint/2010/main" val="120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707886"/>
          </a:xfrm>
          <a:prstGeom prst="rect">
            <a:avLst/>
          </a:prstGeom>
          <a:noFill/>
        </p:spPr>
        <p:txBody>
          <a:bodyPr wrap="square" rtlCol="0">
            <a:spAutoFit/>
          </a:bodyPr>
          <a:lstStyle/>
          <a:p>
            <a:r>
              <a:rPr lang="es-ES" sz="2000" b="1" dirty="0"/>
              <a:t>3. Evaluación de la estructura de pavimento</a:t>
            </a:r>
          </a:p>
          <a:p>
            <a:r>
              <a:rPr lang="es-CO" sz="2000" dirty="0"/>
              <a:t>Método </a:t>
            </a:r>
            <a:r>
              <a:rPr lang="es-CO" sz="2000" dirty="0" err="1"/>
              <a:t>AASHTO</a:t>
            </a:r>
            <a:r>
              <a:rPr lang="es-CO" sz="2000" dirty="0"/>
              <a:t> - 93</a:t>
            </a:r>
          </a:p>
        </p:txBody>
      </p:sp>
      <p:pic>
        <p:nvPicPr>
          <p:cNvPr id="2" name="Imagen 1">
            <a:extLst>
              <a:ext uri="{FF2B5EF4-FFF2-40B4-BE49-F238E27FC236}">
                <a16:creationId xmlns:a16="http://schemas.microsoft.com/office/drawing/2014/main" xmlns="" id="{5EA03D4D-B762-4106-A73A-02F18444FEED}"/>
              </a:ext>
            </a:extLst>
          </p:cNvPr>
          <p:cNvPicPr>
            <a:picLocks noChangeAspect="1"/>
          </p:cNvPicPr>
          <p:nvPr/>
        </p:nvPicPr>
        <p:blipFill>
          <a:blip r:embed="rId2"/>
          <a:stretch>
            <a:fillRect/>
          </a:stretch>
        </p:blipFill>
        <p:spPr>
          <a:xfrm>
            <a:off x="346782" y="1541547"/>
            <a:ext cx="6182188" cy="3466551"/>
          </a:xfrm>
          <a:prstGeom prst="rect">
            <a:avLst/>
          </a:prstGeom>
        </p:spPr>
      </p:pic>
      <p:pic>
        <p:nvPicPr>
          <p:cNvPr id="6" name="Imagen 5">
            <a:extLst>
              <a:ext uri="{FF2B5EF4-FFF2-40B4-BE49-F238E27FC236}">
                <a16:creationId xmlns:a16="http://schemas.microsoft.com/office/drawing/2014/main" xmlns="" id="{AB2D73FB-BF5E-49AC-9709-593F2B9A3723}"/>
              </a:ext>
            </a:extLst>
          </p:cNvPr>
          <p:cNvPicPr/>
          <p:nvPr/>
        </p:nvPicPr>
        <p:blipFill rotWithShape="1">
          <a:blip r:embed="rId3"/>
          <a:srcRect r="42313" b="30589"/>
          <a:stretch/>
        </p:blipFill>
        <p:spPr>
          <a:xfrm>
            <a:off x="6792997" y="1955592"/>
            <a:ext cx="5052221" cy="2946815"/>
          </a:xfrm>
          <a:prstGeom prst="rect">
            <a:avLst/>
          </a:prstGeom>
        </p:spPr>
      </p:pic>
    </p:spTree>
    <p:extLst>
      <p:ext uri="{BB962C8B-B14F-4D97-AF65-F5344CB8AC3E}">
        <p14:creationId xmlns:p14="http://schemas.microsoft.com/office/powerpoint/2010/main" val="139650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707886"/>
          </a:xfrm>
          <a:prstGeom prst="rect">
            <a:avLst/>
          </a:prstGeom>
          <a:noFill/>
        </p:spPr>
        <p:txBody>
          <a:bodyPr wrap="square" rtlCol="0">
            <a:spAutoFit/>
          </a:bodyPr>
          <a:lstStyle/>
          <a:p>
            <a:r>
              <a:rPr lang="es-ES" sz="2000" b="1" dirty="0"/>
              <a:t>3. Evaluación de la estructura de pavimento</a:t>
            </a:r>
          </a:p>
          <a:p>
            <a:r>
              <a:rPr lang="es-CO" sz="2000" dirty="0"/>
              <a:t>Método </a:t>
            </a:r>
            <a:r>
              <a:rPr lang="es-CO" sz="2000" dirty="0" err="1"/>
              <a:t>AASHTO</a:t>
            </a:r>
            <a:r>
              <a:rPr lang="es-CO" sz="2000" dirty="0"/>
              <a:t> - 93</a:t>
            </a:r>
          </a:p>
        </p:txBody>
      </p:sp>
      <p:pic>
        <p:nvPicPr>
          <p:cNvPr id="3" name="Imagen 2">
            <a:extLst>
              <a:ext uri="{FF2B5EF4-FFF2-40B4-BE49-F238E27FC236}">
                <a16:creationId xmlns:a16="http://schemas.microsoft.com/office/drawing/2014/main" xmlns="" id="{62251304-8641-4417-8FC2-DE2E3FCFE01E}"/>
              </a:ext>
            </a:extLst>
          </p:cNvPr>
          <p:cNvPicPr>
            <a:picLocks noChangeAspect="1"/>
          </p:cNvPicPr>
          <p:nvPr/>
        </p:nvPicPr>
        <p:blipFill>
          <a:blip r:embed="rId2"/>
          <a:stretch>
            <a:fillRect/>
          </a:stretch>
        </p:blipFill>
        <p:spPr>
          <a:xfrm>
            <a:off x="1146150" y="2303071"/>
            <a:ext cx="9642805" cy="3422480"/>
          </a:xfrm>
          <a:prstGeom prst="rect">
            <a:avLst/>
          </a:prstGeom>
        </p:spPr>
      </p:pic>
      <p:sp>
        <p:nvSpPr>
          <p:cNvPr id="4" name="CuadroTexto 3">
            <a:extLst>
              <a:ext uri="{FF2B5EF4-FFF2-40B4-BE49-F238E27FC236}">
                <a16:creationId xmlns:a16="http://schemas.microsoft.com/office/drawing/2014/main" xmlns="" id="{514D5C93-41BE-43B5-BD09-AC72D4D213EA}"/>
              </a:ext>
            </a:extLst>
          </p:cNvPr>
          <p:cNvSpPr txBox="1"/>
          <p:nvPr/>
        </p:nvSpPr>
        <p:spPr>
          <a:xfrm>
            <a:off x="1146150" y="1601277"/>
            <a:ext cx="731520" cy="461665"/>
          </a:xfrm>
          <a:prstGeom prst="rect">
            <a:avLst/>
          </a:prstGeom>
          <a:noFill/>
        </p:spPr>
        <p:txBody>
          <a:bodyPr wrap="square" rtlCol="0" anchor="ctr">
            <a:spAutoFit/>
          </a:bodyPr>
          <a:lstStyle/>
          <a:p>
            <a:pPr algn="l">
              <a:spcBef>
                <a:spcPts val="600"/>
              </a:spcBef>
            </a:pPr>
            <a:r>
              <a:rPr lang="es-CO" sz="2400" b="1" dirty="0"/>
              <a:t>SN</a:t>
            </a:r>
          </a:p>
        </p:txBody>
      </p:sp>
    </p:spTree>
    <p:extLst>
      <p:ext uri="{BB962C8B-B14F-4D97-AF65-F5344CB8AC3E}">
        <p14:creationId xmlns:p14="http://schemas.microsoft.com/office/powerpoint/2010/main" val="44026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400110"/>
          </a:xfrm>
          <a:prstGeom prst="rect">
            <a:avLst/>
          </a:prstGeom>
          <a:noFill/>
        </p:spPr>
        <p:txBody>
          <a:bodyPr wrap="square" rtlCol="0">
            <a:spAutoFit/>
          </a:bodyPr>
          <a:lstStyle/>
          <a:p>
            <a:r>
              <a:rPr lang="es-ES" sz="2000" b="1" dirty="0"/>
              <a:t>Alternativa de estructura seleccionada</a:t>
            </a:r>
          </a:p>
        </p:txBody>
      </p:sp>
      <p:pic>
        <p:nvPicPr>
          <p:cNvPr id="2" name="Imagen 1">
            <a:extLst>
              <a:ext uri="{FF2B5EF4-FFF2-40B4-BE49-F238E27FC236}">
                <a16:creationId xmlns:a16="http://schemas.microsoft.com/office/drawing/2014/main" xmlns="" id="{54DBA443-12BE-4EB7-9C52-1136FC21459F}"/>
              </a:ext>
            </a:extLst>
          </p:cNvPr>
          <p:cNvPicPr>
            <a:picLocks noChangeAspect="1"/>
          </p:cNvPicPr>
          <p:nvPr/>
        </p:nvPicPr>
        <p:blipFill>
          <a:blip r:embed="rId2"/>
          <a:stretch>
            <a:fillRect/>
          </a:stretch>
        </p:blipFill>
        <p:spPr>
          <a:xfrm>
            <a:off x="390525" y="1433512"/>
            <a:ext cx="11410950" cy="3990975"/>
          </a:xfrm>
          <a:prstGeom prst="rect">
            <a:avLst/>
          </a:prstGeom>
        </p:spPr>
      </p:pic>
    </p:spTree>
    <p:extLst>
      <p:ext uri="{BB962C8B-B14F-4D97-AF65-F5344CB8AC3E}">
        <p14:creationId xmlns:p14="http://schemas.microsoft.com/office/powerpoint/2010/main" val="222534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xmlns="" id="{F58C221F-9C69-428B-9323-CA21A3631C7B}"/>
              </a:ext>
            </a:extLst>
          </p:cNvPr>
          <p:cNvSpPr txBox="1">
            <a:spLocks/>
          </p:cNvSpPr>
          <p:nvPr/>
        </p:nvSpPr>
        <p:spPr>
          <a:xfrm>
            <a:off x="0" y="0"/>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sz="3200" dirty="0">
                <a:solidFill>
                  <a:srgbClr val="6699FF"/>
                </a:solidFill>
              </a:rPr>
              <a:t>Ejemplo de aplicación</a:t>
            </a:r>
          </a:p>
        </p:txBody>
      </p:sp>
      <p:sp>
        <p:nvSpPr>
          <p:cNvPr id="24" name="CuadroTexto 23">
            <a:extLst>
              <a:ext uri="{FF2B5EF4-FFF2-40B4-BE49-F238E27FC236}">
                <a16:creationId xmlns:a16="http://schemas.microsoft.com/office/drawing/2014/main" xmlns="" id="{8090CF4F-C6D0-4A8C-A408-1A89C734CB18}"/>
              </a:ext>
            </a:extLst>
          </p:cNvPr>
          <p:cNvSpPr txBox="1"/>
          <p:nvPr/>
        </p:nvSpPr>
        <p:spPr>
          <a:xfrm>
            <a:off x="346781" y="653263"/>
            <a:ext cx="10920034" cy="400110"/>
          </a:xfrm>
          <a:prstGeom prst="rect">
            <a:avLst/>
          </a:prstGeom>
          <a:noFill/>
        </p:spPr>
        <p:txBody>
          <a:bodyPr wrap="square" rtlCol="0">
            <a:spAutoFit/>
          </a:bodyPr>
          <a:lstStyle/>
          <a:p>
            <a:r>
              <a:rPr lang="es-ES" sz="2000" b="1" dirty="0"/>
              <a:t>Alternativa de estructura seleccionada</a:t>
            </a:r>
          </a:p>
        </p:txBody>
      </p:sp>
      <p:pic>
        <p:nvPicPr>
          <p:cNvPr id="3" name="Imagen 2">
            <a:extLst>
              <a:ext uri="{FF2B5EF4-FFF2-40B4-BE49-F238E27FC236}">
                <a16:creationId xmlns:a16="http://schemas.microsoft.com/office/drawing/2014/main" xmlns="" id="{4A0DFE72-D196-425E-9117-F51B2FA6FD98}"/>
              </a:ext>
            </a:extLst>
          </p:cNvPr>
          <p:cNvPicPr>
            <a:picLocks noChangeAspect="1"/>
          </p:cNvPicPr>
          <p:nvPr/>
        </p:nvPicPr>
        <p:blipFill>
          <a:blip r:embed="rId2"/>
          <a:stretch>
            <a:fillRect/>
          </a:stretch>
        </p:blipFill>
        <p:spPr>
          <a:xfrm>
            <a:off x="2260209" y="1053373"/>
            <a:ext cx="7671582" cy="4951490"/>
          </a:xfrm>
          <a:prstGeom prst="rect">
            <a:avLst/>
          </a:prstGeom>
        </p:spPr>
      </p:pic>
    </p:spTree>
    <p:extLst>
      <p:ext uri="{BB962C8B-B14F-4D97-AF65-F5344CB8AC3E}">
        <p14:creationId xmlns:p14="http://schemas.microsoft.com/office/powerpoint/2010/main" val="12553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1"/>
          </p:nvPr>
        </p:nvSpPr>
        <p:spPr>
          <a:xfrm>
            <a:off x="6668645" y="2012950"/>
            <a:ext cx="5276611" cy="3556000"/>
          </a:xfrm>
        </p:spPr>
        <p:txBody>
          <a:bodyPr>
            <a:normAutofit/>
          </a:bodyPr>
          <a:lstStyle/>
          <a:p>
            <a:r>
              <a:rPr lang="es-ES" sz="4000" dirty="0"/>
              <a:t>Preguntas para los pronunciamientos</a:t>
            </a:r>
          </a:p>
        </p:txBody>
      </p:sp>
      <p:sp>
        <p:nvSpPr>
          <p:cNvPr id="4" name="Text Placeholder 3">
            <a:extLst>
              <a:ext uri="{FF2B5EF4-FFF2-40B4-BE49-F238E27FC236}">
                <a16:creationId xmlns:a16="http://schemas.microsoft.com/office/drawing/2014/main" xmlns="" id="{7642B862-3732-4E7C-979D-B3628DC36648}"/>
              </a:ext>
            </a:extLst>
          </p:cNvPr>
          <p:cNvSpPr>
            <a:spLocks noGrp="1"/>
          </p:cNvSpPr>
          <p:nvPr>
            <p:ph type="body" sz="quarter" idx="12"/>
          </p:nvPr>
        </p:nvSpPr>
        <p:spPr/>
        <p:txBody>
          <a:bodyPr>
            <a:normAutofit lnSpcReduction="10000"/>
          </a:bodyPr>
          <a:lstStyle/>
          <a:p>
            <a:r>
              <a:rPr lang="es-CO" dirty="0"/>
              <a:t>4</a:t>
            </a:r>
          </a:p>
        </p:txBody>
      </p:sp>
      <p:sp>
        <p:nvSpPr>
          <p:cNvPr id="5" name="Text Placeholder 7">
            <a:extLst>
              <a:ext uri="{FF2B5EF4-FFF2-40B4-BE49-F238E27FC236}">
                <a16:creationId xmlns:a16="http://schemas.microsoft.com/office/drawing/2014/main" xmlns="" id="{536D6296-AB02-4759-96E2-622574181545}"/>
              </a:ext>
            </a:extLst>
          </p:cNvPr>
          <p:cNvSpPr txBox="1">
            <a:spLocks/>
          </p:cNvSpPr>
          <p:nvPr/>
        </p:nvSpPr>
        <p:spPr>
          <a:xfrm>
            <a:off x="6668645" y="4194969"/>
            <a:ext cx="5418460" cy="2663032"/>
          </a:xfrm>
          <a:prstGeom prst="rect">
            <a:avLst/>
          </a:prstGeom>
        </p:spPr>
        <p:txBody>
          <a:bodyPr anchor="ctr">
            <a:normAutofit/>
          </a:bodyPr>
          <a:lstStyle>
            <a:lvl1pPr marL="0" indent="0" algn="ctr" defTabSz="914400" rtl="0" eaLnBrk="1" latinLnBrk="0" hangingPunct="1">
              <a:lnSpc>
                <a:spcPct val="80000"/>
              </a:lnSpc>
              <a:spcBef>
                <a:spcPts val="0"/>
              </a:spcBef>
              <a:buFont typeface="Arial" panose="020B0604020202020204" pitchFamily="34" charset="0"/>
              <a:buNone/>
              <a:defRPr sz="2400" b="1" kern="1200">
                <a:solidFill>
                  <a:schemeClr val="tx1">
                    <a:lumMod val="75000"/>
                    <a:lumOff val="25000"/>
                  </a:schemeClr>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CO" b="0" dirty="0">
                <a:solidFill>
                  <a:schemeClr val="bg1"/>
                </a:solidFill>
              </a:rPr>
              <a:t>Proyecto Tipo Mejoramiento de vías terciarias</a:t>
            </a:r>
          </a:p>
        </p:txBody>
      </p:sp>
    </p:spTree>
    <p:extLst>
      <p:ext uri="{BB962C8B-B14F-4D97-AF65-F5344CB8AC3E}">
        <p14:creationId xmlns:p14="http://schemas.microsoft.com/office/powerpoint/2010/main" val="262062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Condiciones y/o requerimientos</a:t>
            </a:r>
            <a:endParaRPr lang="es-CO" dirty="0"/>
          </a:p>
        </p:txBody>
      </p:sp>
      <p:sp>
        <p:nvSpPr>
          <p:cNvPr id="7" name="Marcador de texto 6">
            <a:extLst>
              <a:ext uri="{FF2B5EF4-FFF2-40B4-BE49-F238E27FC236}">
                <a16:creationId xmlns:a16="http://schemas.microsoft.com/office/drawing/2014/main" xmlns="" id="{9F4A2B16-6F38-4BF4-A4A7-746D566EEF6A}"/>
              </a:ext>
            </a:extLst>
          </p:cNvPr>
          <p:cNvSpPr>
            <a:spLocks noGrp="1"/>
          </p:cNvSpPr>
          <p:nvPr>
            <p:ph type="body" sz="quarter" idx="11"/>
          </p:nvPr>
        </p:nvSpPr>
        <p:spPr/>
        <p:txBody>
          <a:bodyPr/>
          <a:lstStyle/>
          <a:p>
            <a:endParaRPr lang="es-CO"/>
          </a:p>
        </p:txBody>
      </p:sp>
      <p:graphicFrame>
        <p:nvGraphicFramePr>
          <p:cNvPr id="5" name="4 Tabla"/>
          <p:cNvGraphicFramePr>
            <a:graphicFrameLocks noGrp="1"/>
          </p:cNvGraphicFramePr>
          <p:nvPr>
            <p:extLst>
              <p:ext uri="{D42A27DB-BD31-4B8C-83A1-F6EECF244321}">
                <p14:modId xmlns:p14="http://schemas.microsoft.com/office/powerpoint/2010/main" val="1299598569"/>
              </p:ext>
            </p:extLst>
          </p:nvPr>
        </p:nvGraphicFramePr>
        <p:xfrm>
          <a:off x="286538" y="889721"/>
          <a:ext cx="11613597" cy="5031435"/>
        </p:xfrm>
        <a:graphic>
          <a:graphicData uri="http://schemas.openxmlformats.org/drawingml/2006/table">
            <a:tbl>
              <a:tblPr/>
              <a:tblGrid>
                <a:gridCol w="3170881">
                  <a:extLst>
                    <a:ext uri="{9D8B030D-6E8A-4147-A177-3AD203B41FA5}">
                      <a16:colId xmlns:a16="http://schemas.microsoft.com/office/drawing/2014/main" xmlns="" val="20000"/>
                    </a:ext>
                  </a:extLst>
                </a:gridCol>
                <a:gridCol w="4221358">
                  <a:extLst>
                    <a:ext uri="{9D8B030D-6E8A-4147-A177-3AD203B41FA5}">
                      <a16:colId xmlns:a16="http://schemas.microsoft.com/office/drawing/2014/main" xmlns="" val="20001"/>
                    </a:ext>
                  </a:extLst>
                </a:gridCol>
                <a:gridCol w="4221358">
                  <a:extLst>
                    <a:ext uri="{9D8B030D-6E8A-4147-A177-3AD203B41FA5}">
                      <a16:colId xmlns:a16="http://schemas.microsoft.com/office/drawing/2014/main" xmlns="" val="20002"/>
                    </a:ext>
                  </a:extLst>
                </a:gridCol>
              </a:tblGrid>
              <a:tr h="410029">
                <a:tc>
                  <a:txBody>
                    <a:bodyPr/>
                    <a:lstStyle/>
                    <a:p>
                      <a:pPr algn="ctr">
                        <a:spcBef>
                          <a:spcPts val="1200"/>
                        </a:spcBef>
                        <a:spcAft>
                          <a:spcPts val="200"/>
                        </a:spcAft>
                      </a:pPr>
                      <a:r>
                        <a:rPr lang="es-CO" sz="1800" b="1" dirty="0">
                          <a:solidFill>
                            <a:srgbClr val="FFFFFF"/>
                          </a:solidFill>
                          <a:latin typeface="Century Gothic"/>
                          <a:ea typeface="Times New Roman"/>
                          <a:cs typeface="Tahoma"/>
                        </a:rPr>
                        <a:t>ASPECTO</a:t>
                      </a:r>
                      <a:endParaRPr lang="es-MX" sz="18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F91"/>
                    </a:solidFill>
                  </a:tcPr>
                </a:tc>
                <a:tc>
                  <a:txBody>
                    <a:bodyPr/>
                    <a:lstStyle/>
                    <a:p>
                      <a:pPr algn="ctr">
                        <a:spcBef>
                          <a:spcPts val="1200"/>
                        </a:spcBef>
                        <a:spcAft>
                          <a:spcPts val="200"/>
                        </a:spcAft>
                      </a:pPr>
                      <a:r>
                        <a:rPr lang="es-MX" sz="1800" b="1" kern="1200" dirty="0">
                          <a:solidFill>
                            <a:srgbClr val="FFFFFF"/>
                          </a:solidFill>
                          <a:latin typeface="Century Gothic"/>
                          <a:ea typeface="Times New Roman"/>
                          <a:cs typeface="Tahoma"/>
                        </a:rPr>
                        <a:t>VIGENTE</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F91"/>
                    </a:solidFill>
                  </a:tcPr>
                </a:tc>
                <a:tc>
                  <a:txBody>
                    <a:bodyPr/>
                    <a:lstStyle/>
                    <a:p>
                      <a:pPr algn="ctr">
                        <a:spcBef>
                          <a:spcPts val="1200"/>
                        </a:spcBef>
                        <a:spcAft>
                          <a:spcPts val="200"/>
                        </a:spcAft>
                      </a:pPr>
                      <a:r>
                        <a:rPr lang="es-MX" sz="1800" b="1" kern="1200" dirty="0">
                          <a:solidFill>
                            <a:srgbClr val="FFFFFF"/>
                          </a:solidFill>
                          <a:latin typeface="Century Gothic"/>
                          <a:ea typeface="Times New Roman"/>
                          <a:cs typeface="Tahoma"/>
                        </a:rPr>
                        <a:t>ACTUALIZACIÓN</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F91"/>
                    </a:solidFill>
                  </a:tcPr>
                </a:tc>
                <a:extLst>
                  <a:ext uri="{0D108BD9-81ED-4DB2-BD59-A6C34878D82A}">
                    <a16:rowId xmlns:a16="http://schemas.microsoft.com/office/drawing/2014/main" xmlns="" val="10000"/>
                  </a:ext>
                </a:extLst>
              </a:tr>
              <a:tr h="350657">
                <a:tc>
                  <a:txBody>
                    <a:bodyPr/>
                    <a:lstStyle/>
                    <a:p>
                      <a:pPr algn="ctr">
                        <a:spcBef>
                          <a:spcPts val="1200"/>
                        </a:spcBef>
                        <a:spcAft>
                          <a:spcPts val="200"/>
                        </a:spcAft>
                      </a:pPr>
                      <a:r>
                        <a:rPr lang="es-CO" sz="1600" b="1">
                          <a:solidFill>
                            <a:srgbClr val="FFFFFF"/>
                          </a:solidFill>
                          <a:latin typeface="Century Gothic"/>
                          <a:ea typeface="Times New Roman"/>
                          <a:cs typeface="Tahoma"/>
                        </a:rPr>
                        <a:t>Tipo de vía</a:t>
                      </a:r>
                      <a:endParaRPr lang="es-MX" sz="160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algn="ctr">
                        <a:spcBef>
                          <a:spcPts val="1200"/>
                        </a:spcBef>
                        <a:spcAft>
                          <a:spcPts val="200"/>
                        </a:spcAft>
                      </a:pPr>
                      <a:r>
                        <a:rPr lang="es-CO" sz="1600" dirty="0">
                          <a:solidFill>
                            <a:srgbClr val="000000"/>
                          </a:solidFill>
                          <a:latin typeface="Century Gothic"/>
                          <a:ea typeface="Times New Roman"/>
                          <a:cs typeface="Tahoma"/>
                        </a:rPr>
                        <a:t>De tercer orden (terciaria)</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dirty="0">
                          <a:solidFill>
                            <a:srgbClr val="000000"/>
                          </a:solidFill>
                          <a:latin typeface="Century Gothic"/>
                          <a:ea typeface="Times New Roman"/>
                          <a:cs typeface="Tahoma"/>
                        </a:rPr>
                        <a:t>De tercer orden (terciaria)</a:t>
                      </a:r>
                      <a:endParaRPr lang="es-MX" sz="1600" dirty="0">
                        <a:solidFill>
                          <a:srgbClr val="000000"/>
                        </a:solidFill>
                        <a:latin typeface="Calibri"/>
                        <a:ea typeface="Calibri"/>
                        <a:cs typeface="Calibri"/>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1"/>
                  </a:ext>
                </a:extLst>
              </a:tr>
              <a:tr h="378261">
                <a:tc rowSpan="4">
                  <a:txBody>
                    <a:bodyPr/>
                    <a:lstStyle/>
                    <a:p>
                      <a:pPr algn="ctr">
                        <a:spcBef>
                          <a:spcPts val="1200"/>
                        </a:spcBef>
                        <a:spcAft>
                          <a:spcPts val="200"/>
                        </a:spcAft>
                      </a:pPr>
                      <a:r>
                        <a:rPr lang="es-CO" sz="1600" b="1" dirty="0">
                          <a:solidFill>
                            <a:srgbClr val="FFFFFF"/>
                          </a:solidFill>
                          <a:latin typeface="Century Gothic"/>
                          <a:ea typeface="Times New Roman"/>
                          <a:cs typeface="Tahoma"/>
                        </a:rPr>
                        <a:t>Tránsito</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algn="ctr">
                        <a:spcBef>
                          <a:spcPts val="1200"/>
                        </a:spcBef>
                        <a:spcAft>
                          <a:spcPts val="200"/>
                        </a:spcAft>
                      </a:pPr>
                      <a:r>
                        <a:rPr lang="es-MX" sz="1600" dirty="0">
                          <a:solidFill>
                            <a:srgbClr val="000000"/>
                          </a:solidFill>
                          <a:latin typeface="Century Gothic"/>
                          <a:ea typeface="Times New Roman"/>
                          <a:cs typeface="Times New Roman"/>
                        </a:rPr>
                        <a:t>TPD &lt;=  500 </a:t>
                      </a:r>
                      <a:r>
                        <a:rPr lang="es-MX" sz="1600" dirty="0" err="1">
                          <a:solidFill>
                            <a:srgbClr val="000000"/>
                          </a:solidFill>
                          <a:latin typeface="Century Gothic"/>
                          <a:ea typeface="Times New Roman"/>
                          <a:cs typeface="Times New Roman"/>
                        </a:rPr>
                        <a:t>Veh</a:t>
                      </a:r>
                      <a:r>
                        <a:rPr lang="es-MX" sz="1600" baseline="0" dirty="0">
                          <a:solidFill>
                            <a:srgbClr val="000000"/>
                          </a:solidFill>
                          <a:latin typeface="Century Gothic"/>
                          <a:ea typeface="Times New Roman"/>
                          <a:cs typeface="Times New Roman"/>
                        </a:rPr>
                        <a:t> / día</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MX" sz="1600" kern="1200" dirty="0">
                          <a:solidFill>
                            <a:srgbClr val="000000"/>
                          </a:solidFill>
                          <a:latin typeface="Century Gothic"/>
                          <a:ea typeface="Times New Roman"/>
                          <a:cs typeface="Tahoma"/>
                        </a:rPr>
                        <a:t>-</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2"/>
                  </a:ext>
                </a:extLst>
              </a:tr>
              <a:tr h="405866">
                <a:tc vMerge="1">
                  <a:txBody>
                    <a:bodyPr/>
                    <a:lstStyle/>
                    <a:p>
                      <a:endParaRPr lang="es-MX"/>
                    </a:p>
                  </a:txBody>
                  <a:tcPr/>
                </a:tc>
                <a:tc>
                  <a:txBody>
                    <a:bodyPr/>
                    <a:lstStyle/>
                    <a:p>
                      <a:pPr algn="ctr">
                        <a:spcBef>
                          <a:spcPts val="1200"/>
                        </a:spcBef>
                        <a:spcAft>
                          <a:spcPts val="200"/>
                        </a:spcAft>
                      </a:pPr>
                      <a:r>
                        <a:rPr lang="es-MX" sz="1600" dirty="0" err="1">
                          <a:solidFill>
                            <a:srgbClr val="000000"/>
                          </a:solidFill>
                          <a:latin typeface="Century Gothic"/>
                          <a:ea typeface="Times New Roman"/>
                          <a:cs typeface="Times New Roman"/>
                        </a:rPr>
                        <a:t>Máx</a:t>
                      </a:r>
                      <a:r>
                        <a:rPr lang="es-MX" sz="1600" baseline="0" dirty="0">
                          <a:solidFill>
                            <a:srgbClr val="000000"/>
                          </a:solidFill>
                          <a:latin typeface="Century Gothic"/>
                          <a:ea typeface="Times New Roman"/>
                          <a:cs typeface="Times New Roman"/>
                        </a:rPr>
                        <a:t> </a:t>
                      </a:r>
                      <a:r>
                        <a:rPr lang="es-MX" sz="1600" dirty="0">
                          <a:solidFill>
                            <a:srgbClr val="000000"/>
                          </a:solidFill>
                          <a:latin typeface="Century Gothic"/>
                          <a:ea typeface="Times New Roman"/>
                          <a:cs typeface="Times New Roman"/>
                        </a:rPr>
                        <a:t>95 </a:t>
                      </a:r>
                      <a:r>
                        <a:rPr lang="es-MX" sz="1600" dirty="0" err="1">
                          <a:solidFill>
                            <a:srgbClr val="000000"/>
                          </a:solidFill>
                          <a:latin typeface="Century Gothic"/>
                          <a:ea typeface="Times New Roman"/>
                          <a:cs typeface="Times New Roman"/>
                        </a:rPr>
                        <a:t>veh</a:t>
                      </a:r>
                      <a:r>
                        <a:rPr lang="es-MX" sz="1600" dirty="0">
                          <a:solidFill>
                            <a:srgbClr val="000000"/>
                          </a:solidFill>
                          <a:latin typeface="Century Gothic"/>
                          <a:ea typeface="Times New Roman"/>
                          <a:cs typeface="Times New Roman"/>
                        </a:rPr>
                        <a:t>. Comerciales equivalentes/día</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a:spcBef>
                          <a:spcPts val="1200"/>
                        </a:spcBef>
                        <a:spcAft>
                          <a:spcPts val="200"/>
                        </a:spcAft>
                      </a:pPr>
                      <a:r>
                        <a:rPr lang="es-MX" sz="1600" dirty="0">
                          <a:solidFill>
                            <a:srgbClr val="000000"/>
                          </a:solidFill>
                          <a:latin typeface="Century Gothic"/>
                          <a:ea typeface="Times New Roman"/>
                          <a:cs typeface="Times New Roman"/>
                        </a:rPr>
                        <a:t>-</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3"/>
                  </a:ext>
                </a:extLst>
              </a:tr>
              <a:tr h="385179">
                <a:tc vMerge="1">
                  <a:txBody>
                    <a:bodyPr/>
                    <a:lstStyle/>
                    <a:p>
                      <a:endParaRPr lang="es-MX"/>
                    </a:p>
                  </a:txBody>
                  <a:tcPr/>
                </a:tc>
                <a:tc>
                  <a:txBody>
                    <a:bodyPr/>
                    <a:lstStyle/>
                    <a:p>
                      <a:pPr algn="ctr">
                        <a:spcBef>
                          <a:spcPts val="1200"/>
                        </a:spcBef>
                        <a:spcAft>
                          <a:spcPts val="200"/>
                        </a:spcAft>
                      </a:pP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CO" sz="1600" dirty="0">
                          <a:solidFill>
                            <a:srgbClr val="000000"/>
                          </a:solidFill>
                          <a:latin typeface="Century Gothic"/>
                          <a:ea typeface="Times New Roman"/>
                          <a:cs typeface="Tahoma"/>
                        </a:rPr>
                        <a:t>Vías de bajo volúmenes de tránsito - </a:t>
                      </a:r>
                      <a:r>
                        <a:rPr lang="es-CO" sz="1600" kern="1200" dirty="0">
                          <a:solidFill>
                            <a:srgbClr val="000000"/>
                          </a:solidFill>
                          <a:latin typeface="Century Gothic"/>
                          <a:ea typeface="Times New Roman"/>
                          <a:cs typeface="Tahoma"/>
                        </a:rPr>
                        <a:t>Según resolución del INVIAS </a:t>
                      </a:r>
                      <a:endParaRPr lang="es-MX" sz="1600" dirty="0">
                        <a:solidFill>
                          <a:srgbClr val="000000"/>
                        </a:solidFill>
                        <a:latin typeface="Century Gothic"/>
                        <a:ea typeface="Times New Roman"/>
                        <a:cs typeface="Times New Roman"/>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4"/>
                  </a:ext>
                </a:extLst>
              </a:tr>
              <a:tr h="579889">
                <a:tc vMerge="1">
                  <a:txBody>
                    <a:bodyPr/>
                    <a:lstStyle/>
                    <a:p>
                      <a:endParaRPr lang="es-MX"/>
                    </a:p>
                  </a:txBody>
                  <a:tcPr/>
                </a:tc>
                <a:tc>
                  <a:txBody>
                    <a:bodyPr/>
                    <a:lstStyle/>
                    <a:p>
                      <a:pPr algn="ctr">
                        <a:spcBef>
                          <a:spcPts val="1200"/>
                        </a:spcBef>
                        <a:spcAft>
                          <a:spcPts val="200"/>
                        </a:spcAft>
                      </a:pP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a:spcBef>
                          <a:spcPts val="1200"/>
                        </a:spcBef>
                        <a:spcAft>
                          <a:spcPts val="200"/>
                        </a:spcAft>
                      </a:pPr>
                      <a:r>
                        <a:rPr lang="es-MX" sz="1600" dirty="0">
                          <a:solidFill>
                            <a:srgbClr val="000000"/>
                          </a:solidFill>
                          <a:latin typeface="Century Gothic"/>
                          <a:ea typeface="Times New Roman"/>
                          <a:cs typeface="Tahoma"/>
                        </a:rPr>
                        <a:t>Número de ejes equivalentes de 8,2 ton en el periodo de diseño - </a:t>
                      </a:r>
                      <a:r>
                        <a:rPr lang="es-CO" sz="1600" dirty="0">
                          <a:solidFill>
                            <a:srgbClr val="000000"/>
                          </a:solidFill>
                          <a:latin typeface="Century Gothic"/>
                          <a:ea typeface="Times New Roman"/>
                          <a:cs typeface="Tahoma"/>
                        </a:rPr>
                        <a:t>Máximo 500.000 ejes equivalente de 8,2 ton el periodo 10 años</a:t>
                      </a:r>
                      <a:endParaRPr lang="es-MX" sz="1600" dirty="0">
                        <a:solidFill>
                          <a:srgbClr val="000000"/>
                        </a:solidFill>
                        <a:latin typeface="Century Gothic"/>
                        <a:ea typeface="Times New Roman"/>
                        <a:cs typeface="Times New Roman"/>
                      </a:endParaRPr>
                    </a:p>
                  </a:txBody>
                  <a:tcPr marL="73025" marR="7302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5"/>
                  </a:ext>
                </a:extLst>
              </a:tr>
              <a:tr h="481828">
                <a:tc>
                  <a:txBody>
                    <a:bodyPr/>
                    <a:lstStyle/>
                    <a:p>
                      <a:pPr algn="ctr">
                        <a:spcBef>
                          <a:spcPts val="1200"/>
                        </a:spcBef>
                        <a:spcAft>
                          <a:spcPts val="200"/>
                        </a:spcAft>
                      </a:pPr>
                      <a:r>
                        <a:rPr lang="es-CO" sz="1600" b="1" dirty="0">
                          <a:solidFill>
                            <a:srgbClr val="FFFFFF"/>
                          </a:solidFill>
                          <a:latin typeface="Century Gothic"/>
                          <a:ea typeface="Times New Roman"/>
                          <a:cs typeface="Tahoma"/>
                        </a:rPr>
                        <a:t>Periodo de diseño mínimo</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algn="ctr">
                        <a:spcBef>
                          <a:spcPts val="1200"/>
                        </a:spcBef>
                        <a:spcAft>
                          <a:spcPts val="200"/>
                        </a:spcAft>
                      </a:pPr>
                      <a:r>
                        <a:rPr lang="es-ES" sz="1600" dirty="0">
                          <a:solidFill>
                            <a:srgbClr val="000000"/>
                          </a:solidFill>
                          <a:latin typeface="Century Gothic"/>
                          <a:ea typeface="Times New Roman"/>
                          <a:cs typeface="Times New Roman"/>
                        </a:rPr>
                        <a:t>5 Años</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a:spcBef>
                          <a:spcPts val="1200"/>
                        </a:spcBef>
                        <a:spcAft>
                          <a:spcPts val="200"/>
                        </a:spcAft>
                      </a:pPr>
                      <a:r>
                        <a:rPr lang="es-CO" sz="1600" dirty="0">
                          <a:solidFill>
                            <a:srgbClr val="000000"/>
                          </a:solidFill>
                          <a:latin typeface="Century Gothic"/>
                          <a:ea typeface="Times New Roman"/>
                          <a:cs typeface="Tahoma"/>
                        </a:rPr>
                        <a:t>5 </a:t>
                      </a:r>
                      <a:r>
                        <a:rPr lang="es-ES" sz="1600" dirty="0">
                          <a:solidFill>
                            <a:srgbClr val="000000"/>
                          </a:solidFill>
                          <a:latin typeface="Century Gothic"/>
                          <a:ea typeface="Times New Roman"/>
                          <a:cs typeface="Times New Roman"/>
                        </a:rPr>
                        <a:t>Años</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6"/>
                  </a:ext>
                </a:extLst>
              </a:tr>
              <a:tr h="474910">
                <a:tc rowSpan="2">
                  <a:txBody>
                    <a:bodyPr/>
                    <a:lstStyle/>
                    <a:p>
                      <a:pPr algn="ctr">
                        <a:spcBef>
                          <a:spcPts val="1200"/>
                        </a:spcBef>
                        <a:spcAft>
                          <a:spcPts val="200"/>
                        </a:spcAft>
                      </a:pPr>
                      <a:r>
                        <a:rPr lang="es-MX" sz="1600" b="1" kern="1200" dirty="0">
                          <a:solidFill>
                            <a:srgbClr val="FFFFFF"/>
                          </a:solidFill>
                          <a:latin typeface="Century Gothic"/>
                          <a:ea typeface="Times New Roman"/>
                          <a:cs typeface="Tahoma"/>
                        </a:rPr>
                        <a:t>Pendiente longitudinal</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MX" sz="1600" dirty="0">
                          <a:solidFill>
                            <a:srgbClr val="000000"/>
                          </a:solidFill>
                          <a:latin typeface="Century Gothic"/>
                          <a:ea typeface="Times New Roman"/>
                          <a:cs typeface="Times New Roman"/>
                        </a:rPr>
                        <a:t>Soluciones diferentes a placa huella&lt;= 10%</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a:spcBef>
                          <a:spcPts val="1200"/>
                        </a:spcBef>
                        <a:spcAft>
                          <a:spcPts val="200"/>
                        </a:spcAft>
                      </a:pPr>
                      <a:r>
                        <a:rPr lang="es-MX" sz="1600" dirty="0">
                          <a:solidFill>
                            <a:srgbClr val="000000"/>
                          </a:solidFill>
                          <a:latin typeface="Century Gothic"/>
                          <a:ea typeface="Times New Roman"/>
                          <a:cs typeface="Times New Roman"/>
                        </a:rPr>
                        <a:t>-</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7"/>
                  </a:ext>
                </a:extLst>
              </a:tr>
              <a:tr h="484580">
                <a:tc vMerge="1">
                  <a:txBody>
                    <a:bodyPr/>
                    <a:lstStyle/>
                    <a:p>
                      <a:pPr algn="ctr">
                        <a:spcBef>
                          <a:spcPts val="1200"/>
                        </a:spcBef>
                        <a:spcAft>
                          <a:spcPts val="200"/>
                        </a:spcAft>
                      </a:pPr>
                      <a:endParaRPr lang="es-MX" sz="12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MX" sz="1600" dirty="0">
                          <a:solidFill>
                            <a:srgbClr val="000000"/>
                          </a:solidFill>
                          <a:latin typeface="Century Gothic"/>
                          <a:ea typeface="Times New Roman"/>
                          <a:cs typeface="Times New Roman"/>
                        </a:rPr>
                        <a:t>placa huella &gt; 10 %</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a:spcBef>
                          <a:spcPts val="1200"/>
                        </a:spcBef>
                        <a:spcAft>
                          <a:spcPts val="200"/>
                        </a:spcAft>
                      </a:pPr>
                      <a:r>
                        <a:rPr lang="es-MX" sz="1600" dirty="0">
                          <a:solidFill>
                            <a:srgbClr val="000000"/>
                          </a:solidFill>
                          <a:latin typeface="Century Gothic"/>
                          <a:ea typeface="Times New Roman"/>
                          <a:cs typeface="Times New Roman"/>
                        </a:rPr>
                        <a:t>-</a:t>
                      </a: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8"/>
                  </a:ext>
                </a:extLst>
              </a:tr>
              <a:tr h="484323">
                <a:tc>
                  <a:txBody>
                    <a:bodyPr/>
                    <a:lstStyle/>
                    <a:p>
                      <a:pPr algn="ctr">
                        <a:spcBef>
                          <a:spcPts val="1200"/>
                        </a:spcBef>
                        <a:spcAft>
                          <a:spcPts val="200"/>
                        </a:spcAft>
                      </a:pPr>
                      <a:r>
                        <a:rPr lang="es-CO" sz="1600" b="1" dirty="0">
                          <a:solidFill>
                            <a:srgbClr val="FFFFFF"/>
                          </a:solidFill>
                          <a:latin typeface="Century Gothic"/>
                          <a:ea typeface="Times New Roman"/>
                          <a:cs typeface="Tahoma"/>
                        </a:rPr>
                        <a:t>Capacidad portante </a:t>
                      </a:r>
                      <a:r>
                        <a:rPr lang="es-CO" sz="1600" b="1" dirty="0" err="1">
                          <a:solidFill>
                            <a:srgbClr val="FFFFFF"/>
                          </a:solidFill>
                          <a:latin typeface="Century Gothic"/>
                          <a:ea typeface="Times New Roman"/>
                          <a:cs typeface="Tahoma"/>
                        </a:rPr>
                        <a:t>subrasante</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E5A5A"/>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ES_tradnl" sz="1600" dirty="0">
                          <a:solidFill>
                            <a:srgbClr val="000000"/>
                          </a:solidFill>
                          <a:latin typeface="Century Gothic"/>
                          <a:ea typeface="Times New Roman"/>
                          <a:cs typeface="Times New Roman"/>
                          <a:hlinkClick r:id="" action="ppaction://hlinkfile"/>
                        </a:rPr>
                        <a:t>CBR de </a:t>
                      </a:r>
                      <a:r>
                        <a:rPr lang="es-ES_tradnl" sz="1600" dirty="0">
                          <a:solidFill>
                            <a:srgbClr val="000000"/>
                          </a:solidFill>
                          <a:latin typeface="Century Gothic"/>
                          <a:ea typeface="Times New Roman"/>
                          <a:cs typeface="Times New Roman"/>
                        </a:rPr>
                        <a:t>diseño &gt;=3%</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marR="0" indent="0" algn="ctr" defTabSz="914400" rtl="0" eaLnBrk="1" fontAlgn="auto" latinLnBrk="0" hangingPunct="1">
                        <a:lnSpc>
                          <a:spcPct val="100000"/>
                        </a:lnSpc>
                        <a:spcBef>
                          <a:spcPts val="1200"/>
                        </a:spcBef>
                        <a:spcAft>
                          <a:spcPts val="200"/>
                        </a:spcAft>
                        <a:buClrTx/>
                        <a:buSzTx/>
                        <a:buFontTx/>
                        <a:buNone/>
                        <a:tabLst/>
                        <a:defRPr/>
                      </a:pPr>
                      <a:r>
                        <a:rPr lang="es-ES_tradnl" sz="1600" dirty="0">
                          <a:solidFill>
                            <a:srgbClr val="000000"/>
                          </a:solidFill>
                          <a:latin typeface="Century Gothic"/>
                          <a:ea typeface="Times New Roman"/>
                          <a:cs typeface="Times New Roman"/>
                          <a:hlinkClick r:id="" action="ppaction://hlinkfile"/>
                        </a:rPr>
                        <a:t>CBR de </a:t>
                      </a:r>
                      <a:r>
                        <a:rPr lang="es-ES_tradnl" sz="1600" dirty="0">
                          <a:solidFill>
                            <a:srgbClr val="000000"/>
                          </a:solidFill>
                          <a:latin typeface="Century Gothic"/>
                          <a:ea typeface="Times New Roman"/>
                          <a:cs typeface="Times New Roman"/>
                        </a:rPr>
                        <a:t>diseño &gt;=3%</a:t>
                      </a:r>
                      <a:endParaRPr lang="es-MX" sz="1600" dirty="0">
                        <a:solidFill>
                          <a:srgbClr val="000000"/>
                        </a:solidFill>
                        <a:latin typeface="Century Gothic"/>
                        <a:ea typeface="Times New Roman"/>
                        <a:cs typeface="Times New Roman"/>
                      </a:endParaRPr>
                    </a:p>
                  </a:txBody>
                  <a:tcPr marL="73025" marR="7302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0009"/>
                  </a:ext>
                </a:extLst>
              </a:tr>
            </a:tbl>
          </a:graphicData>
        </a:graphic>
      </p:graphicFrame>
      <p:sp>
        <p:nvSpPr>
          <p:cNvPr id="14337"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chemeClr val="tx1"/>
                </a:solidFill>
                <a:effectLst/>
                <a:latin typeface="Arial" pitchFamily="34" charset="0"/>
                <a:cs typeface="Arial" pitchFamily="34" charset="0"/>
              </a:rPr>
              <a:t/>
            </a:r>
            <a:br>
              <a:rPr kumimoji="0" lang="es-MX" sz="1800" b="0" i="0" u="none" strike="noStrike" cap="none" normalizeH="0" baseline="0">
                <a:ln>
                  <a:noFill/>
                </a:ln>
                <a:solidFill>
                  <a:schemeClr val="tx1"/>
                </a:solidFill>
                <a:effectLst/>
                <a:latin typeface="Arial" pitchFamily="34" charset="0"/>
                <a:cs typeface="Arial" pitchFamily="34" charset="0"/>
              </a:rPr>
            </a:br>
            <a:endParaRPr kumimoji="0" lang="es-MX"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285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150A39A-24BC-4965-BE03-1C9259AA1A24}"/>
              </a:ext>
            </a:extLst>
          </p:cNvPr>
          <p:cNvSpPr/>
          <p:nvPr/>
        </p:nvSpPr>
        <p:spPr>
          <a:xfrm>
            <a:off x="667656" y="1090594"/>
            <a:ext cx="11048656" cy="3939540"/>
          </a:xfrm>
          <a:prstGeom prst="rect">
            <a:avLst/>
          </a:prstGeom>
        </p:spPr>
        <p:txBody>
          <a:bodyPr wrap="square">
            <a:spAutoFit/>
          </a:bodyPr>
          <a:lstStyle/>
          <a:p>
            <a:pPr marL="342900" lvl="0" indent="-342900">
              <a:spcAft>
                <a:spcPts val="0"/>
              </a:spcAft>
              <a:buFont typeface="+mj-lt"/>
              <a:buAutoNum type="arabicPeriod"/>
            </a:pPr>
            <a:r>
              <a:rPr lang="es-ES" sz="2500" dirty="0">
                <a:latin typeface="Calibri" panose="020F0502020204030204" pitchFamily="34" charset="0"/>
                <a:ea typeface="Times New Roman" panose="02020603050405020304" pitchFamily="18" charset="0"/>
              </a:rPr>
              <a:t>¿La topografía tiene informe y carteras digitales?</a:t>
            </a:r>
            <a:endParaRPr lang="es-ES" sz="2500" dirty="0">
              <a:latin typeface="Calibri" panose="020F0502020204030204" pitchFamily="34" charset="0"/>
              <a:ea typeface="Calibri" panose="020F0502020204030204" pitchFamily="34" charset="0"/>
            </a:endParaRPr>
          </a:p>
          <a:p>
            <a:pPr marL="342900" lvl="0" indent="-342900">
              <a:spcAft>
                <a:spcPts val="0"/>
              </a:spcAft>
              <a:buFont typeface="+mj-lt"/>
              <a:buAutoNum type="arabicPeriod"/>
            </a:pPr>
            <a:r>
              <a:rPr lang="es-ES" sz="2500" dirty="0">
                <a:latin typeface="Calibri" panose="020F0502020204030204" pitchFamily="34" charset="0"/>
                <a:ea typeface="Times New Roman" panose="02020603050405020304" pitchFamily="18" charset="0"/>
              </a:rPr>
              <a:t>¿El estudio de tránsito tiene conclusiones del Número de ejes equivalentes de 8,2 toneladas en el periodo de diseño y este número es usado en el diseño de pavimentos?</a:t>
            </a:r>
            <a:endParaRPr lang="es-ES" sz="2500" dirty="0">
              <a:latin typeface="Calibri" panose="020F0502020204030204" pitchFamily="34" charset="0"/>
              <a:ea typeface="Calibri" panose="020F0502020204030204" pitchFamily="34" charset="0"/>
            </a:endParaRPr>
          </a:p>
          <a:p>
            <a:pPr marL="342900" lvl="0" indent="-342900">
              <a:spcAft>
                <a:spcPts val="0"/>
              </a:spcAft>
              <a:buFont typeface="+mj-lt"/>
              <a:buAutoNum type="arabicPeriod"/>
            </a:pPr>
            <a:r>
              <a:rPr lang="es-ES" sz="2500" dirty="0">
                <a:latin typeface="Calibri" panose="020F0502020204030204" pitchFamily="34" charset="0"/>
                <a:ea typeface="Times New Roman" panose="02020603050405020304" pitchFamily="18" charset="0"/>
              </a:rPr>
              <a:t>¿El informe del diseño geométrico se incluye los parámetros y el vehículo de diseño?</a:t>
            </a:r>
            <a:endParaRPr lang="es-ES" sz="2500" dirty="0">
              <a:latin typeface="Calibri" panose="020F0502020204030204" pitchFamily="34" charset="0"/>
              <a:ea typeface="Calibri" panose="020F0502020204030204" pitchFamily="34" charset="0"/>
            </a:endParaRPr>
          </a:p>
          <a:p>
            <a:pPr marL="342900" lvl="0" indent="-342900">
              <a:spcAft>
                <a:spcPts val="0"/>
              </a:spcAft>
              <a:buFont typeface="+mj-lt"/>
              <a:buAutoNum type="arabicPeriod"/>
            </a:pPr>
            <a:r>
              <a:rPr lang="es-ES" sz="2500" dirty="0">
                <a:latin typeface="Calibri" panose="020F0502020204030204" pitchFamily="34" charset="0"/>
                <a:ea typeface="Times New Roman" panose="02020603050405020304" pitchFamily="18" charset="0"/>
              </a:rPr>
              <a:t>¿En los planos de diseño geométrico está planta-perfil con el diagrama de peraltes?</a:t>
            </a:r>
            <a:endParaRPr lang="es-ES" sz="2500" dirty="0">
              <a:latin typeface="Calibri" panose="020F0502020204030204" pitchFamily="34" charset="0"/>
              <a:ea typeface="Calibri" panose="020F0502020204030204" pitchFamily="34" charset="0"/>
            </a:endParaRPr>
          </a:p>
          <a:p>
            <a:pPr marL="342900" lvl="0" indent="-342900">
              <a:spcAft>
                <a:spcPts val="0"/>
              </a:spcAft>
              <a:buFont typeface="+mj-lt"/>
              <a:buAutoNum type="arabicPeriod"/>
            </a:pPr>
            <a:r>
              <a:rPr lang="es-ES" sz="2500" dirty="0">
                <a:latin typeface="Calibri" panose="020F0502020204030204" pitchFamily="34" charset="0"/>
                <a:ea typeface="Times New Roman" panose="02020603050405020304" pitchFamily="18" charset="0"/>
              </a:rPr>
              <a:t>¿El estudio de suelos tramifica en tramos homogéneos con relación al CBR determinado con los apiques?</a:t>
            </a:r>
            <a:endParaRPr lang="es-ES" sz="2500" dirty="0">
              <a:latin typeface="Calibri" panose="020F0502020204030204" pitchFamily="34" charset="0"/>
              <a:ea typeface="Calibri" panose="020F0502020204030204" pitchFamily="34" charset="0"/>
            </a:endParaRPr>
          </a:p>
        </p:txBody>
      </p:sp>
      <p:sp>
        <p:nvSpPr>
          <p:cNvPr id="4" name="Title 1">
            <a:extLst>
              <a:ext uri="{FF2B5EF4-FFF2-40B4-BE49-F238E27FC236}">
                <a16:creationId xmlns:a16="http://schemas.microsoft.com/office/drawing/2014/main" xmlns="" id="{BD8820FC-327C-4E1E-B48F-D4EA26DCEF2E}"/>
              </a:ext>
            </a:extLst>
          </p:cNvPr>
          <p:cNvSpPr txBox="1">
            <a:spLocks/>
          </p:cNvSpPr>
          <p:nvPr/>
        </p:nvSpPr>
        <p:spPr>
          <a:xfrm>
            <a:off x="102715" y="118016"/>
            <a:ext cx="12263455"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Preguntas técnicas a considerar en pronunciamientos</a:t>
            </a:r>
          </a:p>
        </p:txBody>
      </p:sp>
    </p:spTree>
    <p:extLst>
      <p:ext uri="{BB962C8B-B14F-4D97-AF65-F5344CB8AC3E}">
        <p14:creationId xmlns:p14="http://schemas.microsoft.com/office/powerpoint/2010/main" val="74350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3AA730B-32B4-498A-A865-65269BCEA5B0}"/>
              </a:ext>
            </a:extLst>
          </p:cNvPr>
          <p:cNvSpPr txBox="1">
            <a:spLocks/>
          </p:cNvSpPr>
          <p:nvPr/>
        </p:nvSpPr>
        <p:spPr>
          <a:xfrm>
            <a:off x="102715" y="118016"/>
            <a:ext cx="12263455"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Preguntas técnicas a considerar en pronunciamientos</a:t>
            </a:r>
          </a:p>
        </p:txBody>
      </p:sp>
      <p:sp>
        <p:nvSpPr>
          <p:cNvPr id="2" name="Rectángulo 1">
            <a:extLst>
              <a:ext uri="{FF2B5EF4-FFF2-40B4-BE49-F238E27FC236}">
                <a16:creationId xmlns:a16="http://schemas.microsoft.com/office/drawing/2014/main" xmlns="" id="{9150A39A-24BC-4965-BE03-1C9259AA1A24}"/>
              </a:ext>
            </a:extLst>
          </p:cNvPr>
          <p:cNvSpPr/>
          <p:nvPr/>
        </p:nvSpPr>
        <p:spPr>
          <a:xfrm>
            <a:off x="667656" y="1090594"/>
            <a:ext cx="11048656" cy="4324261"/>
          </a:xfrm>
          <a:prstGeom prst="rect">
            <a:avLst/>
          </a:prstGeom>
        </p:spPr>
        <p:txBody>
          <a:bodyPr wrap="square">
            <a:spAutoFit/>
          </a:bodyPr>
          <a:lstStyle/>
          <a:p>
            <a:pPr lvl="0">
              <a:spcAft>
                <a:spcPts val="0"/>
              </a:spcAft>
            </a:pPr>
            <a:r>
              <a:rPr lang="es-ES" sz="2500" dirty="0">
                <a:latin typeface="Calibri" panose="020F0502020204030204" pitchFamily="34" charset="0"/>
                <a:ea typeface="Times New Roman" panose="02020603050405020304" pitchFamily="18" charset="0"/>
              </a:rPr>
              <a:t>6. ¿Los apiques están georreferenciados en algún plano?</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7. ¿Existe alguna información sobre distancia del centro de gravedad del proyecto a las canteras y fuentes de asfalto y/o cemento?</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8. ¿Presupuesto tiene todos los capítulos relacionados con el alcance del proyecto?</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9. ¿Presupuesto está acorde con MGA web?</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10. ¿En el informe hidrológico se incorpora el régimen de lluvias IDF para justificar capacidad hidráulica de cunetas y alcantarillas?</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11. ¿En el informe hidráulico esta la conclusión de la separación mínima entre alcantarillas?</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12. ¿En el informe hidráulico esta la conclusión, está el análisis de capacidad hidráulica de las tuberías? (tubería nueva a 36”)</a:t>
            </a:r>
            <a:endParaRPr lang="es-ES" sz="25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705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3AA730B-32B4-498A-A865-65269BCEA5B0}"/>
              </a:ext>
            </a:extLst>
          </p:cNvPr>
          <p:cNvSpPr txBox="1">
            <a:spLocks/>
          </p:cNvSpPr>
          <p:nvPr/>
        </p:nvSpPr>
        <p:spPr>
          <a:xfrm>
            <a:off x="102715" y="118016"/>
            <a:ext cx="12742427"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Preguntas técnicas a considerar en pronunciamientos</a:t>
            </a:r>
          </a:p>
        </p:txBody>
      </p:sp>
      <p:sp>
        <p:nvSpPr>
          <p:cNvPr id="2" name="Rectángulo 1">
            <a:extLst>
              <a:ext uri="{FF2B5EF4-FFF2-40B4-BE49-F238E27FC236}">
                <a16:creationId xmlns:a16="http://schemas.microsoft.com/office/drawing/2014/main" xmlns="" id="{9150A39A-24BC-4965-BE03-1C9259AA1A24}"/>
              </a:ext>
            </a:extLst>
          </p:cNvPr>
          <p:cNvSpPr/>
          <p:nvPr/>
        </p:nvSpPr>
        <p:spPr>
          <a:xfrm>
            <a:off x="667656" y="1090594"/>
            <a:ext cx="11048656" cy="2400657"/>
          </a:xfrm>
          <a:prstGeom prst="rect">
            <a:avLst/>
          </a:prstGeom>
        </p:spPr>
        <p:txBody>
          <a:bodyPr wrap="square">
            <a:spAutoFit/>
          </a:bodyPr>
          <a:lstStyle/>
          <a:p>
            <a:pPr lvl="0">
              <a:spcAft>
                <a:spcPts val="0"/>
              </a:spcAft>
            </a:pPr>
            <a:r>
              <a:rPr lang="es-ES" sz="2500" dirty="0">
                <a:latin typeface="Calibri" panose="020F0502020204030204" pitchFamily="34" charset="0"/>
                <a:ea typeface="Times New Roman" panose="02020603050405020304" pitchFamily="18" charset="0"/>
              </a:rPr>
              <a:t>13. ¿El PMT y la interventoría tienen una estructura de presupuestos y no es un porcentaje sobre el costo directo?</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14. ¿El proyecto tiene cronograma acorde con el informe de proceso constructivo?</a:t>
            </a:r>
            <a:endParaRPr lang="es-ES" sz="2500" dirty="0">
              <a:latin typeface="Calibri" panose="020F0502020204030204" pitchFamily="34" charset="0"/>
              <a:ea typeface="Calibri" panose="020F0502020204030204" pitchFamily="34" charset="0"/>
            </a:endParaRPr>
          </a:p>
          <a:p>
            <a:pPr lvl="0">
              <a:spcAft>
                <a:spcPts val="0"/>
              </a:spcAft>
            </a:pPr>
            <a:r>
              <a:rPr lang="es-ES" sz="2500" dirty="0">
                <a:latin typeface="Calibri" panose="020F0502020204030204" pitchFamily="34" charset="0"/>
                <a:ea typeface="Times New Roman" panose="02020603050405020304" pitchFamily="18" charset="0"/>
              </a:rPr>
              <a:t>15. ¿La interventoría está reflejada en el cronograma y está en todo el periodo de construcción más un mes adicional para cierre de obra?</a:t>
            </a:r>
            <a:endParaRPr lang="es-ES" sz="2500" dirty="0">
              <a:latin typeface="Calibri" panose="020F0502020204030204" pitchFamily="34" charset="0"/>
              <a:ea typeface="Calibri" panose="020F0502020204030204" pitchFamily="34" charset="0"/>
            </a:endParaRPr>
          </a:p>
          <a:p>
            <a:pPr marL="342900" lvl="0" indent="-342900">
              <a:spcAft>
                <a:spcPts val="0"/>
              </a:spcAft>
              <a:buFont typeface="+mj-lt"/>
              <a:buAutoNum type="arabicPeriod"/>
            </a:pPr>
            <a:endParaRPr lang="es-ES" sz="25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869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CA35AD4-8888-4306-94F2-DE7FCFEBF58A}"/>
              </a:ext>
            </a:extLst>
          </p:cNvPr>
          <p:cNvSpPr>
            <a:spLocks noGrp="1"/>
          </p:cNvSpPr>
          <p:nvPr>
            <p:ph type="body" sz="quarter" idx="11"/>
          </p:nvPr>
        </p:nvSpPr>
        <p:spPr>
          <a:xfrm>
            <a:off x="6668645" y="2012950"/>
            <a:ext cx="5276611" cy="3556000"/>
          </a:xfrm>
        </p:spPr>
        <p:txBody>
          <a:bodyPr>
            <a:normAutofit/>
          </a:bodyPr>
          <a:lstStyle/>
          <a:p>
            <a:r>
              <a:rPr lang="es-ES" sz="4000" dirty="0"/>
              <a:t>Otras herramientas de apoyo</a:t>
            </a:r>
          </a:p>
        </p:txBody>
      </p:sp>
      <p:sp>
        <p:nvSpPr>
          <p:cNvPr id="4" name="Text Placeholder 3">
            <a:extLst>
              <a:ext uri="{FF2B5EF4-FFF2-40B4-BE49-F238E27FC236}">
                <a16:creationId xmlns:a16="http://schemas.microsoft.com/office/drawing/2014/main" xmlns="" id="{7642B862-3732-4E7C-979D-B3628DC36648}"/>
              </a:ext>
            </a:extLst>
          </p:cNvPr>
          <p:cNvSpPr>
            <a:spLocks noGrp="1"/>
          </p:cNvSpPr>
          <p:nvPr>
            <p:ph type="body" sz="quarter" idx="12"/>
          </p:nvPr>
        </p:nvSpPr>
        <p:spPr/>
        <p:txBody>
          <a:bodyPr>
            <a:normAutofit lnSpcReduction="10000"/>
          </a:bodyPr>
          <a:lstStyle/>
          <a:p>
            <a:r>
              <a:rPr lang="es-CO" dirty="0"/>
              <a:t>5</a:t>
            </a:r>
          </a:p>
        </p:txBody>
      </p:sp>
      <p:sp>
        <p:nvSpPr>
          <p:cNvPr id="5" name="Text Placeholder 7">
            <a:extLst>
              <a:ext uri="{FF2B5EF4-FFF2-40B4-BE49-F238E27FC236}">
                <a16:creationId xmlns:a16="http://schemas.microsoft.com/office/drawing/2014/main" xmlns="" id="{536D6296-AB02-4759-96E2-622574181545}"/>
              </a:ext>
            </a:extLst>
          </p:cNvPr>
          <p:cNvSpPr txBox="1">
            <a:spLocks/>
          </p:cNvSpPr>
          <p:nvPr/>
        </p:nvSpPr>
        <p:spPr>
          <a:xfrm>
            <a:off x="6668645" y="4194969"/>
            <a:ext cx="5418460" cy="2663032"/>
          </a:xfrm>
          <a:prstGeom prst="rect">
            <a:avLst/>
          </a:prstGeom>
        </p:spPr>
        <p:txBody>
          <a:bodyPr anchor="ctr">
            <a:normAutofit/>
          </a:bodyPr>
          <a:lstStyle>
            <a:lvl1pPr marL="0" indent="0" algn="ctr" defTabSz="914400" rtl="0" eaLnBrk="1" latinLnBrk="0" hangingPunct="1">
              <a:lnSpc>
                <a:spcPct val="80000"/>
              </a:lnSpc>
              <a:spcBef>
                <a:spcPts val="0"/>
              </a:spcBef>
              <a:buFont typeface="Arial" panose="020B0604020202020204" pitchFamily="34" charset="0"/>
              <a:buNone/>
              <a:defRPr sz="2400" b="1" kern="1200">
                <a:solidFill>
                  <a:schemeClr val="tx1">
                    <a:lumMod val="75000"/>
                    <a:lumOff val="25000"/>
                  </a:schemeClr>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s-CO" b="0" dirty="0">
                <a:solidFill>
                  <a:schemeClr val="bg1"/>
                </a:solidFill>
              </a:rPr>
              <a:t>Proyecto Tipo Mejoramiento de vías terciarias</a:t>
            </a:r>
          </a:p>
        </p:txBody>
      </p:sp>
    </p:spTree>
    <p:extLst>
      <p:ext uri="{BB962C8B-B14F-4D97-AF65-F5344CB8AC3E}">
        <p14:creationId xmlns:p14="http://schemas.microsoft.com/office/powerpoint/2010/main" val="13109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3AA730B-32B4-498A-A865-65269BCEA5B0}"/>
              </a:ext>
            </a:extLst>
          </p:cNvPr>
          <p:cNvSpPr txBox="1">
            <a:spLocks/>
          </p:cNvSpPr>
          <p:nvPr/>
        </p:nvSpPr>
        <p:spPr>
          <a:xfrm>
            <a:off x="102715" y="118016"/>
            <a:ext cx="12742427"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Otras herramientas de apoyo</a:t>
            </a:r>
          </a:p>
        </p:txBody>
      </p:sp>
      <p:sp>
        <p:nvSpPr>
          <p:cNvPr id="2" name="Rectángulo 1">
            <a:extLst>
              <a:ext uri="{FF2B5EF4-FFF2-40B4-BE49-F238E27FC236}">
                <a16:creationId xmlns:a16="http://schemas.microsoft.com/office/drawing/2014/main" xmlns="" id="{9150A39A-24BC-4965-BE03-1C9259AA1A24}"/>
              </a:ext>
            </a:extLst>
          </p:cNvPr>
          <p:cNvSpPr/>
          <p:nvPr/>
        </p:nvSpPr>
        <p:spPr>
          <a:xfrm>
            <a:off x="667656" y="1090594"/>
            <a:ext cx="11048656" cy="2200602"/>
          </a:xfrm>
          <a:prstGeom prst="rect">
            <a:avLst/>
          </a:prstGeom>
        </p:spPr>
        <p:txBody>
          <a:bodyPr wrap="square">
            <a:spAutoFit/>
          </a:bodyPr>
          <a:lstStyle/>
          <a:p>
            <a:pPr lvl="0">
              <a:spcAft>
                <a:spcPts val="0"/>
              </a:spcAft>
            </a:pPr>
            <a:r>
              <a:rPr lang="es-CO" sz="2800" dirty="0"/>
              <a:t>Comunidad Virtual</a:t>
            </a:r>
          </a:p>
          <a:p>
            <a:pPr lvl="0">
              <a:spcAft>
                <a:spcPts val="0"/>
              </a:spcAft>
            </a:pPr>
            <a:r>
              <a:rPr lang="es-CO" sz="2800" dirty="0">
                <a:hlinkClick r:id="rId2">
                  <a:extLst>
                    <a:ext uri="{A12FA001-AC4F-418D-AE19-62706E023703}">
                      <ahyp:hlinkClr xmlns:ahyp="http://schemas.microsoft.com/office/drawing/2018/hyperlinkcolor" xmlns="" val="tx"/>
                    </a:ext>
                  </a:extLst>
                </a:hlinkClick>
              </a:rPr>
              <a:t>http://onl.dnp.gov.co/sites/comunidadvirtual/</a:t>
            </a:r>
            <a:endParaRPr lang="es-CO" sz="2800" dirty="0"/>
          </a:p>
          <a:p>
            <a:pPr lvl="0">
              <a:spcAft>
                <a:spcPts val="0"/>
              </a:spcAft>
            </a:pPr>
            <a:endParaRPr lang="es-CO" sz="2800" dirty="0"/>
          </a:p>
          <a:p>
            <a:pPr lvl="0">
              <a:spcAft>
                <a:spcPts val="0"/>
              </a:spcAft>
            </a:pPr>
            <a:r>
              <a:rPr lang="es-CO" sz="2800" dirty="0"/>
              <a:t>Especificaciones técnicas del INVÍAS</a:t>
            </a:r>
          </a:p>
          <a:p>
            <a:pPr lvl="0">
              <a:spcAft>
                <a:spcPts val="0"/>
              </a:spcAft>
            </a:pPr>
            <a:endParaRPr lang="es-ES" sz="25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803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31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8A5E86F1-5464-43EC-A048-E362DB39C49C}"/>
              </a:ext>
            </a:extLst>
          </p:cNvPr>
          <p:cNvSpPr/>
          <p:nvPr/>
        </p:nvSpPr>
        <p:spPr>
          <a:xfrm>
            <a:off x="-390140" y="758907"/>
            <a:ext cx="12203022" cy="523220"/>
          </a:xfrm>
          <a:prstGeom prst="rect">
            <a:avLst/>
          </a:prstGeom>
        </p:spPr>
        <p:txBody>
          <a:bodyPr wrap="square">
            <a:spAutoFit/>
          </a:bodyPr>
          <a:lstStyle/>
          <a:p>
            <a:pPr marL="449580" algn="just"/>
            <a:r>
              <a:rPr lang="es-ES" sz="2800" dirty="0">
                <a:solidFill>
                  <a:srgbClr val="000000"/>
                </a:solidFill>
                <a:latin typeface="+mj-lt"/>
                <a:ea typeface="Calibri" panose="020F0502020204030204" pitchFamily="34" charset="0"/>
                <a:cs typeface="Futura Lt BT"/>
              </a:rPr>
              <a:t>Ámbito de aplicabilidad</a:t>
            </a:r>
            <a:endParaRPr lang="es-ES" sz="2000" dirty="0">
              <a:latin typeface="+mj-lt"/>
              <a:ea typeface="Calibri" panose="020F0502020204030204" pitchFamily="34" charset="0"/>
              <a:cs typeface="Times New Roman" panose="02020603050405020304" pitchFamily="18" charset="0"/>
            </a:endParaRPr>
          </a:p>
        </p:txBody>
      </p:sp>
      <p:graphicFrame>
        <p:nvGraphicFramePr>
          <p:cNvPr id="10" name="Tabla 9">
            <a:extLst>
              <a:ext uri="{FF2B5EF4-FFF2-40B4-BE49-F238E27FC236}">
                <a16:creationId xmlns:a16="http://schemas.microsoft.com/office/drawing/2014/main" xmlns="" id="{356F3593-07B1-4D00-9569-588E226EE0FA}"/>
              </a:ext>
            </a:extLst>
          </p:cNvPr>
          <p:cNvGraphicFramePr>
            <a:graphicFrameLocks noGrp="1"/>
          </p:cNvGraphicFramePr>
          <p:nvPr>
            <p:extLst>
              <p:ext uri="{D42A27DB-BD31-4B8C-83A1-F6EECF244321}">
                <p14:modId xmlns:p14="http://schemas.microsoft.com/office/powerpoint/2010/main" val="2292944655"/>
              </p:ext>
            </p:extLst>
          </p:nvPr>
        </p:nvGraphicFramePr>
        <p:xfrm>
          <a:off x="255116" y="1361493"/>
          <a:ext cx="11707015" cy="4459168"/>
        </p:xfrm>
        <a:graphic>
          <a:graphicData uri="http://schemas.openxmlformats.org/drawingml/2006/table">
            <a:tbl>
              <a:tblPr>
                <a:tableStyleId>{616DA210-FB5B-4158-B5E0-FEB733F419BA}</a:tableStyleId>
              </a:tblPr>
              <a:tblGrid>
                <a:gridCol w="198409">
                  <a:extLst>
                    <a:ext uri="{9D8B030D-6E8A-4147-A177-3AD203B41FA5}">
                      <a16:colId xmlns:a16="http://schemas.microsoft.com/office/drawing/2014/main" xmlns="" val="2387969340"/>
                    </a:ext>
                  </a:extLst>
                </a:gridCol>
                <a:gridCol w="2645471">
                  <a:extLst>
                    <a:ext uri="{9D8B030D-6E8A-4147-A177-3AD203B41FA5}">
                      <a16:colId xmlns:a16="http://schemas.microsoft.com/office/drawing/2014/main" xmlns="" val="2240636839"/>
                    </a:ext>
                  </a:extLst>
                </a:gridCol>
                <a:gridCol w="2806504">
                  <a:extLst>
                    <a:ext uri="{9D8B030D-6E8A-4147-A177-3AD203B41FA5}">
                      <a16:colId xmlns:a16="http://schemas.microsoft.com/office/drawing/2014/main" xmlns="" val="1298555050"/>
                    </a:ext>
                  </a:extLst>
                </a:gridCol>
                <a:gridCol w="1257300">
                  <a:extLst>
                    <a:ext uri="{9D8B030D-6E8A-4147-A177-3AD203B41FA5}">
                      <a16:colId xmlns:a16="http://schemas.microsoft.com/office/drawing/2014/main" xmlns="" val="2679239440"/>
                    </a:ext>
                  </a:extLst>
                </a:gridCol>
                <a:gridCol w="1409700">
                  <a:extLst>
                    <a:ext uri="{9D8B030D-6E8A-4147-A177-3AD203B41FA5}">
                      <a16:colId xmlns:a16="http://schemas.microsoft.com/office/drawing/2014/main" xmlns="" val="973095461"/>
                    </a:ext>
                  </a:extLst>
                </a:gridCol>
                <a:gridCol w="1804670">
                  <a:extLst>
                    <a:ext uri="{9D8B030D-6E8A-4147-A177-3AD203B41FA5}">
                      <a16:colId xmlns:a16="http://schemas.microsoft.com/office/drawing/2014/main" xmlns="" val="2417697340"/>
                    </a:ext>
                  </a:extLst>
                </a:gridCol>
                <a:gridCol w="1584961">
                  <a:extLst>
                    <a:ext uri="{9D8B030D-6E8A-4147-A177-3AD203B41FA5}">
                      <a16:colId xmlns:a16="http://schemas.microsoft.com/office/drawing/2014/main" xmlns="" val="337831006"/>
                    </a:ext>
                  </a:extLst>
                </a:gridCol>
              </a:tblGrid>
              <a:tr h="212290">
                <a:tc rowSpan="3">
                  <a:txBody>
                    <a:bodyPr/>
                    <a:lstStyle/>
                    <a:p>
                      <a:pPr algn="l" fontAlgn="b"/>
                      <a:r>
                        <a:rPr lang="es-ES" sz="1400" u="none" strike="noStrike" dirty="0">
                          <a:effectLst/>
                        </a:rPr>
                        <a:t> </a:t>
                      </a:r>
                      <a:endParaRPr lang="es-ES" sz="1400" b="1" i="0" u="none" strike="noStrike" dirty="0">
                        <a:solidFill>
                          <a:schemeClr val="bg1"/>
                        </a:solidFill>
                        <a:effectLst/>
                        <a:latin typeface="Calibri" panose="020F0502020204030204" pitchFamily="34" charset="0"/>
                      </a:endParaRPr>
                    </a:p>
                    <a:p>
                      <a:pPr algn="l" fontAlgn="b"/>
                      <a:r>
                        <a:rPr lang="es-ES" sz="1400" u="none" strike="noStrike" dirty="0">
                          <a:effectLst/>
                        </a:rPr>
                        <a:t> </a:t>
                      </a:r>
                      <a:endParaRPr lang="es-ES" sz="1400" b="1" i="0" u="none" strike="noStrike" dirty="0">
                        <a:solidFill>
                          <a:schemeClr val="bg1"/>
                        </a:solidFill>
                        <a:effectLst/>
                        <a:latin typeface="Calibri" panose="020F0502020204030204" pitchFamily="34" charset="0"/>
                      </a:endParaRPr>
                    </a:p>
                    <a:p>
                      <a:pPr algn="l" fontAlgn="b"/>
                      <a:r>
                        <a:rPr lang="es-ES" sz="1400" u="none" strike="noStrike" dirty="0">
                          <a:effectLst/>
                        </a:rPr>
                        <a:t> </a:t>
                      </a:r>
                      <a:endParaRPr lang="es-ES" sz="1400" b="1" i="0" u="none" strike="noStrike" dirty="0">
                        <a:solidFill>
                          <a:schemeClr val="bg1"/>
                        </a:solidFill>
                        <a:effectLst/>
                        <a:latin typeface="Calibri" panose="020F0502020204030204" pitchFamily="34" charset="0"/>
                      </a:endParaRPr>
                    </a:p>
                  </a:txBody>
                  <a:tcPr marL="0" marR="0" marT="0" marB="0" anchor="b">
                    <a:noFill/>
                  </a:tcPr>
                </a:tc>
                <a:tc>
                  <a:txBody>
                    <a:bodyPr/>
                    <a:lstStyle/>
                    <a:p>
                      <a:pPr algn="ctr" fontAlgn="ctr"/>
                      <a:r>
                        <a:rPr lang="es-ES" sz="1400" b="1" u="none" strike="noStrike" dirty="0">
                          <a:solidFill>
                            <a:schemeClr val="bg1"/>
                          </a:solidFill>
                          <a:effectLst/>
                        </a:rPr>
                        <a:t>PONDERACIÓN</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a:txBody>
                    <a:bodyPr/>
                    <a:lstStyle/>
                    <a:p>
                      <a:pPr algn="ctr" fontAlgn="ctr"/>
                      <a:r>
                        <a:rPr lang="es-ES" sz="1400" b="1" u="none" strike="noStrike" dirty="0">
                          <a:solidFill>
                            <a:schemeClr val="bg1"/>
                          </a:solidFill>
                          <a:effectLst/>
                        </a:rPr>
                        <a:t>40</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gridSpan="2">
                  <a:txBody>
                    <a:bodyPr/>
                    <a:lstStyle/>
                    <a:p>
                      <a:pPr algn="ctr" fontAlgn="ctr"/>
                      <a:r>
                        <a:rPr lang="es-ES" sz="1400" b="1" u="none" strike="noStrike">
                          <a:solidFill>
                            <a:schemeClr val="bg1"/>
                          </a:solidFill>
                          <a:effectLst/>
                        </a:rPr>
                        <a:t>20</a:t>
                      </a:r>
                      <a:endParaRPr lang="es-ES" sz="1400" b="1" i="0" u="none" strike="noStrike">
                        <a:solidFill>
                          <a:schemeClr val="bg1"/>
                        </a:solidFill>
                        <a:effectLst/>
                        <a:latin typeface="Times New Roman" panose="02020603050405020304" pitchFamily="18" charset="0"/>
                      </a:endParaRPr>
                    </a:p>
                  </a:txBody>
                  <a:tcPr marL="0" marR="0" marT="0" marB="0" anchor="ctr">
                    <a:solidFill>
                      <a:srgbClr val="069169"/>
                    </a:solidFill>
                  </a:tcPr>
                </a:tc>
                <a:tc hMerge="1">
                  <a:txBody>
                    <a:bodyPr/>
                    <a:lstStyle/>
                    <a:p>
                      <a:endParaRPr lang="es-ES"/>
                    </a:p>
                  </a:txBody>
                  <a:tcPr/>
                </a:tc>
                <a:tc>
                  <a:txBody>
                    <a:bodyPr/>
                    <a:lstStyle/>
                    <a:p>
                      <a:pPr algn="ctr" fontAlgn="ctr"/>
                      <a:r>
                        <a:rPr lang="es-ES" sz="1400" b="1" u="none" strike="noStrike">
                          <a:solidFill>
                            <a:schemeClr val="bg1"/>
                          </a:solidFill>
                          <a:effectLst/>
                        </a:rPr>
                        <a:t>20</a:t>
                      </a:r>
                      <a:endParaRPr lang="es-ES" sz="1400" b="1" i="0" u="none" strike="noStrike">
                        <a:solidFill>
                          <a:schemeClr val="bg1"/>
                        </a:solidFill>
                        <a:effectLst/>
                        <a:latin typeface="Times New Roman" panose="02020603050405020304" pitchFamily="18" charset="0"/>
                      </a:endParaRPr>
                    </a:p>
                  </a:txBody>
                  <a:tcPr marL="0" marR="0" marT="0" marB="0" anchor="ctr">
                    <a:solidFill>
                      <a:srgbClr val="069169"/>
                    </a:solidFill>
                  </a:tcPr>
                </a:tc>
                <a:tc>
                  <a:txBody>
                    <a:bodyPr/>
                    <a:lstStyle/>
                    <a:p>
                      <a:pPr algn="ctr" fontAlgn="ctr"/>
                      <a:r>
                        <a:rPr lang="es-ES" sz="1400" b="1" u="none" strike="noStrike" dirty="0">
                          <a:solidFill>
                            <a:schemeClr val="bg1"/>
                          </a:solidFill>
                          <a:effectLst/>
                        </a:rPr>
                        <a:t>20</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extLst>
                  <a:ext uri="{0D108BD9-81ED-4DB2-BD59-A6C34878D82A}">
                    <a16:rowId xmlns:a16="http://schemas.microsoft.com/office/drawing/2014/main" xmlns="" val="1740659376"/>
                  </a:ext>
                </a:extLst>
              </a:tr>
              <a:tr h="424581">
                <a:tc vMerge="1">
                  <a:txBody>
                    <a:bodyPr/>
                    <a:lstStyle/>
                    <a:p>
                      <a:pPr algn="l" fontAlgn="b"/>
                      <a:endParaRPr lang="es-ES" sz="1400" b="1" i="0" u="none" strike="noStrike" dirty="0">
                        <a:solidFill>
                          <a:schemeClr val="bg1"/>
                        </a:solidFill>
                        <a:effectLst/>
                        <a:latin typeface="Calibri" panose="020F0502020204030204" pitchFamily="34" charset="0"/>
                      </a:endParaRPr>
                    </a:p>
                  </a:txBody>
                  <a:tcPr marL="0" marR="0" marT="0" marB="0" anchor="b">
                    <a:solidFill>
                      <a:srgbClr val="C00000"/>
                    </a:solidFill>
                  </a:tcPr>
                </a:tc>
                <a:tc rowSpan="2">
                  <a:txBody>
                    <a:bodyPr/>
                    <a:lstStyle/>
                    <a:p>
                      <a:pPr algn="ctr" fontAlgn="ctr"/>
                      <a:r>
                        <a:rPr lang="es-ES" sz="1400" b="1" u="none" strike="noStrike" dirty="0">
                          <a:solidFill>
                            <a:schemeClr val="bg1"/>
                          </a:solidFill>
                          <a:effectLst/>
                        </a:rPr>
                        <a:t>CATEGORÍA</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rowSpan="2">
                  <a:txBody>
                    <a:bodyPr/>
                    <a:lstStyle/>
                    <a:p>
                      <a:pPr algn="ctr" fontAlgn="ctr"/>
                      <a:r>
                        <a:rPr lang="es-ES" sz="1400" b="1" u="none" strike="noStrike" dirty="0">
                          <a:solidFill>
                            <a:schemeClr val="bg1"/>
                          </a:solidFill>
                          <a:effectLst/>
                        </a:rPr>
                        <a:t>FUNCIONALIDAD</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gridSpan="2">
                  <a:txBody>
                    <a:bodyPr/>
                    <a:lstStyle/>
                    <a:p>
                      <a:pPr algn="ctr" fontAlgn="ctr"/>
                      <a:r>
                        <a:rPr lang="es-ES" sz="1400" b="1" u="none" strike="noStrike" dirty="0">
                          <a:solidFill>
                            <a:schemeClr val="bg1"/>
                          </a:solidFill>
                          <a:effectLst/>
                        </a:rPr>
                        <a:t>TRÁNSITO PROMEDIO DIARIO</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hMerge="1">
                  <a:txBody>
                    <a:bodyPr/>
                    <a:lstStyle/>
                    <a:p>
                      <a:endParaRPr lang="es-ES"/>
                    </a:p>
                  </a:txBody>
                  <a:tcPr/>
                </a:tc>
                <a:tc rowSpan="2">
                  <a:txBody>
                    <a:bodyPr/>
                    <a:lstStyle/>
                    <a:p>
                      <a:pPr algn="ctr" fontAlgn="ctr"/>
                      <a:r>
                        <a:rPr lang="es-ES" sz="1400" b="1" u="none" strike="noStrike">
                          <a:solidFill>
                            <a:schemeClr val="bg1"/>
                          </a:solidFill>
                          <a:effectLst/>
                        </a:rPr>
                        <a:t>DISEÑO GEOMÉTRICO</a:t>
                      </a:r>
                      <a:endParaRPr lang="es-ES" sz="1400" b="1" i="0" u="none" strike="noStrike">
                        <a:solidFill>
                          <a:schemeClr val="bg1"/>
                        </a:solidFill>
                        <a:effectLst/>
                        <a:latin typeface="Times New Roman" panose="02020603050405020304" pitchFamily="18" charset="0"/>
                      </a:endParaRPr>
                    </a:p>
                  </a:txBody>
                  <a:tcPr marL="0" marR="0" marT="0" marB="0" anchor="ctr">
                    <a:solidFill>
                      <a:srgbClr val="069169"/>
                    </a:solidFill>
                  </a:tcPr>
                </a:tc>
                <a:tc rowSpan="2">
                  <a:txBody>
                    <a:bodyPr/>
                    <a:lstStyle/>
                    <a:p>
                      <a:pPr algn="ctr" fontAlgn="ctr"/>
                      <a:r>
                        <a:rPr lang="es-ES" sz="1400" b="1" u="none" strike="noStrike" dirty="0">
                          <a:solidFill>
                            <a:schemeClr val="bg1"/>
                          </a:solidFill>
                          <a:effectLst/>
                        </a:rPr>
                        <a:t>POBLACIÓN</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extLst>
                  <a:ext uri="{0D108BD9-81ED-4DB2-BD59-A6C34878D82A}">
                    <a16:rowId xmlns:a16="http://schemas.microsoft.com/office/drawing/2014/main" xmlns="" val="2261104992"/>
                  </a:ext>
                </a:extLst>
              </a:tr>
              <a:tr h="424581">
                <a:tc vMerge="1">
                  <a:txBody>
                    <a:bodyPr/>
                    <a:lstStyle/>
                    <a:p>
                      <a:pPr algn="l" fontAlgn="b"/>
                      <a:endParaRPr lang="es-ES" sz="1400" b="1" i="0" u="none" strike="noStrike" dirty="0">
                        <a:solidFill>
                          <a:schemeClr val="bg1"/>
                        </a:solidFill>
                        <a:effectLst/>
                        <a:latin typeface="Calibri" panose="020F0502020204030204" pitchFamily="34" charset="0"/>
                      </a:endParaRPr>
                    </a:p>
                  </a:txBody>
                  <a:tcPr marL="0" marR="0" marT="0" marB="0" anchor="b">
                    <a:solidFill>
                      <a:srgbClr val="C00000"/>
                    </a:solidFill>
                  </a:tcPr>
                </a:tc>
                <a:tc vMerge="1">
                  <a:txBody>
                    <a:bodyPr/>
                    <a:lstStyle/>
                    <a:p>
                      <a:endParaRPr lang="es-ES"/>
                    </a:p>
                  </a:txBody>
                  <a:tcPr/>
                </a:tc>
                <a:tc vMerge="1">
                  <a:txBody>
                    <a:bodyPr/>
                    <a:lstStyle/>
                    <a:p>
                      <a:endParaRPr lang="es-ES"/>
                    </a:p>
                  </a:txBody>
                  <a:tcPr/>
                </a:tc>
                <a:tc>
                  <a:txBody>
                    <a:bodyPr/>
                    <a:lstStyle/>
                    <a:p>
                      <a:pPr algn="ctr" fontAlgn="ctr"/>
                      <a:r>
                        <a:rPr lang="es-ES" sz="1400" b="1" u="none" strike="noStrike" dirty="0">
                          <a:solidFill>
                            <a:schemeClr val="bg1"/>
                          </a:solidFill>
                          <a:effectLst/>
                        </a:rPr>
                        <a:t>Límite Inferior</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a:txBody>
                    <a:bodyPr/>
                    <a:lstStyle/>
                    <a:p>
                      <a:pPr algn="ctr" fontAlgn="ctr"/>
                      <a:r>
                        <a:rPr lang="es-ES" sz="1400" b="1" u="none" strike="noStrike" dirty="0">
                          <a:solidFill>
                            <a:schemeClr val="bg1"/>
                          </a:solidFill>
                          <a:effectLst/>
                        </a:rPr>
                        <a:t>Límite Superior</a:t>
                      </a:r>
                      <a:endParaRPr lang="es-ES" sz="1400" b="1" i="0" u="none" strike="noStrike" dirty="0">
                        <a:solidFill>
                          <a:schemeClr val="bg1"/>
                        </a:solidFill>
                        <a:effectLst/>
                        <a:latin typeface="Times New Roman" panose="02020603050405020304" pitchFamily="18" charset="0"/>
                      </a:endParaRPr>
                    </a:p>
                  </a:txBody>
                  <a:tcPr marL="0" marR="0" marT="0" marB="0" anchor="ctr">
                    <a:solidFill>
                      <a:srgbClr val="069169"/>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xmlns="" val="986206471"/>
                  </a:ext>
                </a:extLst>
              </a:tr>
              <a:tr h="1273742">
                <a:tc>
                  <a:txBody>
                    <a:bodyPr/>
                    <a:lstStyle/>
                    <a:p>
                      <a:pPr algn="just" fontAlgn="ctr"/>
                      <a:r>
                        <a:rPr lang="es-ES" sz="1400" u="none" strike="noStrike">
                          <a:effectLst/>
                        </a:rPr>
                        <a:t>1</a:t>
                      </a:r>
                      <a:endParaRPr lang="es-ES" sz="1400" b="0"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VÍAS DE PRIMER ORDEN</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dirty="0">
                          <a:effectLst/>
                        </a:rPr>
                        <a:t>Permite la comunicación a nivel Nacional, conectando capitales de departamento, fronteras, puertos y zonas de producción(*)</a:t>
                      </a:r>
                      <a:endParaRPr lang="es-CO"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700 </a:t>
                      </a:r>
                      <a:r>
                        <a:rPr lang="es-ES" sz="1400" u="none" strike="noStrike" dirty="0" err="1">
                          <a:effectLst/>
                        </a:rPr>
                        <a:t>Veh</a:t>
                      </a:r>
                      <a:r>
                        <a:rPr lang="es-ES" sz="1400" u="none" strike="noStrike" dirty="0">
                          <a:effectLst/>
                        </a:rPr>
                        <a:t>/día</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&gt;=700 </a:t>
                      </a:r>
                      <a:r>
                        <a:rPr lang="es-ES" sz="1400" u="none" strike="noStrike" dirty="0" err="1">
                          <a:effectLst/>
                        </a:rPr>
                        <a:t>Veh</a:t>
                      </a:r>
                      <a:r>
                        <a:rPr lang="es-ES" sz="1400" u="none" strike="noStrike" dirty="0">
                          <a:effectLst/>
                        </a:rPr>
                        <a:t>/día</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dirty="0">
                          <a:effectLst/>
                        </a:rPr>
                        <a:t>Calzada doble o Calzada sencilla &gt;=7,30 m</a:t>
                      </a:r>
                      <a:endParaRPr lang="es-CO"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a:effectLst/>
                        </a:rPr>
                        <a:t>Población de Capitales de departamento, pasos de frontera y/o puertos</a:t>
                      </a:r>
                      <a:endParaRPr lang="es-CO" sz="1400" b="0"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xmlns="" val="2187391336"/>
                  </a:ext>
                </a:extLst>
              </a:tr>
              <a:tr h="1061452">
                <a:tc>
                  <a:txBody>
                    <a:bodyPr/>
                    <a:lstStyle/>
                    <a:p>
                      <a:pPr algn="just" fontAlgn="ctr"/>
                      <a:r>
                        <a:rPr lang="es-ES" sz="1400" u="none" strike="noStrike">
                          <a:effectLst/>
                        </a:rPr>
                        <a:t>2</a:t>
                      </a:r>
                      <a:endParaRPr lang="es-ES" sz="1400" b="0"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VÍAS DE SEGUNDO ORDEN</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dirty="0">
                          <a:effectLst/>
                        </a:rPr>
                        <a:t>Permite la comunicación entre dos o más municipios o con una vía de primer orden</a:t>
                      </a:r>
                      <a:endParaRPr lang="es-CO"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150 </a:t>
                      </a:r>
                      <a:r>
                        <a:rPr lang="es-ES" sz="1400" u="none" strike="noStrike" dirty="0" err="1">
                          <a:effectLst/>
                        </a:rPr>
                        <a:t>Veh</a:t>
                      </a:r>
                      <a:r>
                        <a:rPr lang="es-ES" sz="1400" u="none" strike="noStrike" dirty="0">
                          <a:effectLst/>
                        </a:rPr>
                        <a:t>/día</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400" u="none" strike="noStrike" dirty="0">
                          <a:effectLst/>
                        </a:rPr>
                        <a:t>&lt;700 </a:t>
                      </a:r>
                      <a:r>
                        <a:rPr lang="es-ES" sz="1400" u="none" strike="noStrike" dirty="0" err="1">
                          <a:effectLst/>
                        </a:rPr>
                        <a:t>Veh</a:t>
                      </a:r>
                      <a:r>
                        <a:rPr lang="es-ES" sz="1400" u="none" strike="noStrike" dirty="0">
                          <a:effectLst/>
                        </a:rPr>
                        <a:t>/día</a:t>
                      </a:r>
                      <a:endParaRPr lang="es-ES"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dirty="0">
                          <a:effectLst/>
                        </a:rPr>
                        <a:t>Calzada sencilla&lt; a 7,30 m</a:t>
                      </a:r>
                      <a:endParaRPr lang="es-CO" sz="1400" b="0"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400" u="none" strike="noStrike" dirty="0">
                          <a:effectLst/>
                        </a:rPr>
                        <a:t>Cabeceras municipales con más </a:t>
                      </a:r>
                      <a:r>
                        <a:rPr lang="es-CO" sz="1400" u="none" strike="noStrike">
                          <a:effectLst/>
                        </a:rPr>
                        <a:t>de 15.000 </a:t>
                      </a:r>
                      <a:r>
                        <a:rPr lang="es-CO" sz="1400" u="none" strike="noStrike" dirty="0">
                          <a:effectLst/>
                        </a:rPr>
                        <a:t>habitantes</a:t>
                      </a:r>
                      <a:endParaRPr lang="es-CO" sz="1400" b="0"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xmlns="" val="2733816088"/>
                  </a:ext>
                </a:extLst>
              </a:tr>
              <a:tr h="1061452">
                <a:tc>
                  <a:txBody>
                    <a:bodyPr/>
                    <a:lstStyle/>
                    <a:p>
                      <a:pPr algn="just" fontAlgn="ctr"/>
                      <a:r>
                        <a:rPr lang="es-ES" sz="1600" b="1" u="none" strike="noStrike">
                          <a:effectLst/>
                        </a:rPr>
                        <a:t>3</a:t>
                      </a:r>
                      <a:endParaRPr lang="es-ES" sz="1600" b="1"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600" b="1" u="none" strike="noStrike" dirty="0">
                          <a:effectLst/>
                        </a:rPr>
                        <a:t>VÍAS DE TERCER ORDEN</a:t>
                      </a:r>
                      <a:endParaRPr lang="es-ES" sz="16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600" b="1" u="none" strike="noStrike" dirty="0">
                          <a:effectLst/>
                        </a:rPr>
                        <a:t>Permite la comunicación entre dos o más veredas de un municipio o con una vía de segundo orden</a:t>
                      </a:r>
                      <a:endParaRPr lang="es-CO" sz="16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600" b="1" u="none" strike="noStrike" dirty="0">
                          <a:effectLst/>
                        </a:rPr>
                        <a:t>&gt;=1 Veh/día</a:t>
                      </a:r>
                      <a:endParaRPr lang="es-ES" sz="16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600" b="1" u="none" strike="noStrike" dirty="0">
                          <a:effectLst/>
                        </a:rPr>
                        <a:t>&lt;150Veh /día</a:t>
                      </a:r>
                      <a:endParaRPr lang="es-ES" sz="16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CO" sz="1600" b="1" u="none" strike="noStrike" dirty="0">
                          <a:effectLst/>
                        </a:rPr>
                        <a:t>Calzada sencilla</a:t>
                      </a:r>
                    </a:p>
                    <a:p>
                      <a:pPr algn="just" fontAlgn="ctr"/>
                      <a:r>
                        <a:rPr lang="es-CO" sz="1600" b="1" u="none" strike="noStrike" dirty="0">
                          <a:effectLst/>
                        </a:rPr>
                        <a:t>&lt;= a 6.00 m</a:t>
                      </a:r>
                      <a:endParaRPr lang="es-CO" sz="16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es-ES" sz="1600" b="1" u="none" strike="noStrike" dirty="0">
                          <a:effectLst/>
                        </a:rPr>
                        <a:t>Cabeceras municipales con menos de 15.000 habitantes</a:t>
                      </a:r>
                      <a:endParaRPr lang="es-ES" sz="16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xmlns="" val="3936853514"/>
                  </a:ext>
                </a:extLst>
              </a:tr>
            </a:tbl>
          </a:graphicData>
        </a:graphic>
      </p:graphicFrame>
      <p:sp>
        <p:nvSpPr>
          <p:cNvPr id="11" name="Rectángulo 10">
            <a:extLst>
              <a:ext uri="{FF2B5EF4-FFF2-40B4-BE49-F238E27FC236}">
                <a16:creationId xmlns:a16="http://schemas.microsoft.com/office/drawing/2014/main" xmlns="" id="{B093033D-F0E4-4334-9491-D8035E9CFC4B}"/>
              </a:ext>
            </a:extLst>
          </p:cNvPr>
          <p:cNvSpPr/>
          <p:nvPr/>
        </p:nvSpPr>
        <p:spPr>
          <a:xfrm>
            <a:off x="5185747" y="860145"/>
            <a:ext cx="5715026" cy="400110"/>
          </a:xfrm>
          <a:prstGeom prst="rect">
            <a:avLst/>
          </a:prstGeom>
        </p:spPr>
        <p:txBody>
          <a:bodyPr wrap="none">
            <a:spAutoFit/>
          </a:bodyPr>
          <a:lstStyle/>
          <a:p>
            <a:r>
              <a:rPr lang="es-ES" sz="2000" dirty="0"/>
              <a:t>Categorización vial Resolución 1530 de 2017</a:t>
            </a:r>
          </a:p>
        </p:txBody>
      </p:sp>
      <p:sp>
        <p:nvSpPr>
          <p:cNvPr id="6" name="Title 1">
            <a:extLst>
              <a:ext uri="{FF2B5EF4-FFF2-40B4-BE49-F238E27FC236}">
                <a16:creationId xmlns:a16="http://schemas.microsoft.com/office/drawing/2014/main" xmlns="" id="{EC168534-9AC5-40B3-B891-F60F4E9B0D36}"/>
              </a:ext>
            </a:extLst>
          </p:cNvPr>
          <p:cNvSpPr txBox="1">
            <a:spLocks/>
          </p:cNvSpPr>
          <p:nvPr/>
        </p:nvSpPr>
        <p:spPr>
          <a:xfrm>
            <a:off x="102716" y="118016"/>
            <a:ext cx="11613596" cy="13065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600" b="1" kern="1200" spc="-150">
                <a:solidFill>
                  <a:srgbClr val="A4091F"/>
                </a:solidFill>
                <a:latin typeface="+mj-lt"/>
                <a:ea typeface="+mj-ea"/>
                <a:cs typeface="+mj-cs"/>
              </a:defRPr>
            </a:lvl1pPr>
          </a:lstStyle>
          <a:p>
            <a:r>
              <a:rPr lang="es-CO" dirty="0">
                <a:solidFill>
                  <a:schemeClr val="tx2"/>
                </a:solidFill>
                <a:latin typeface="+mn-lt"/>
              </a:rPr>
              <a:t>Proyecto tipo para mejoramiento de vías terciarias</a:t>
            </a:r>
          </a:p>
        </p:txBody>
      </p:sp>
    </p:spTree>
    <p:extLst>
      <p:ext uri="{BB962C8B-B14F-4D97-AF65-F5344CB8AC3E}">
        <p14:creationId xmlns:p14="http://schemas.microsoft.com/office/powerpoint/2010/main" val="732441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C5C159FC-9974-4BF5-A8D7-CCACA6E6A16F}"/>
              </a:ext>
            </a:extLst>
          </p:cNvPr>
          <p:cNvSpPr>
            <a:spLocks noGrp="1"/>
          </p:cNvSpPr>
          <p:nvPr>
            <p:ph type="title"/>
          </p:nvPr>
        </p:nvSpPr>
        <p:spPr/>
        <p:txBody>
          <a:bodyPr/>
          <a:lstStyle/>
          <a:p>
            <a:r>
              <a:rPr lang="es-CO" dirty="0">
                <a:latin typeface="Work Sans"/>
              </a:rPr>
              <a:t>TIPS</a:t>
            </a:r>
            <a:endParaRPr lang="es-CO" dirty="0"/>
          </a:p>
        </p:txBody>
      </p:sp>
      <p:sp>
        <p:nvSpPr>
          <p:cNvPr id="2" name="CuadroTexto 1">
            <a:extLst>
              <a:ext uri="{FF2B5EF4-FFF2-40B4-BE49-F238E27FC236}">
                <a16:creationId xmlns:a16="http://schemas.microsoft.com/office/drawing/2014/main" xmlns="" id="{C701C5F7-6E2C-4725-9161-C5FEACC82C11}"/>
              </a:ext>
            </a:extLst>
          </p:cNvPr>
          <p:cNvSpPr txBox="1"/>
          <p:nvPr/>
        </p:nvSpPr>
        <p:spPr>
          <a:xfrm>
            <a:off x="433346" y="1672233"/>
            <a:ext cx="11325307" cy="3139321"/>
          </a:xfrm>
          <a:prstGeom prst="rect">
            <a:avLst/>
          </a:prstGeom>
          <a:noFill/>
        </p:spPr>
        <p:txBody>
          <a:bodyPr wrap="square" rtlCol="0" anchor="ctr">
            <a:spAutoFit/>
          </a:bodyPr>
          <a:lstStyle/>
          <a:p>
            <a:pPr marL="285750" indent="-285750" algn="just">
              <a:spcBef>
                <a:spcPts val="600"/>
              </a:spcBef>
              <a:buFont typeface="Arial" panose="020B0604020202020204" pitchFamily="34" charset="0"/>
              <a:buChar char="•"/>
            </a:pPr>
            <a:r>
              <a:rPr lang="es-CO" sz="2400" dirty="0"/>
              <a:t>Intervenciones de solución: una o todas las soluciones lineales y puntuales</a:t>
            </a:r>
          </a:p>
          <a:p>
            <a:pPr marL="285750" indent="-285750" algn="just">
              <a:spcBef>
                <a:spcPts val="600"/>
              </a:spcBef>
              <a:buFont typeface="Arial" panose="020B0604020202020204" pitchFamily="34" charset="0"/>
              <a:buChar char="•"/>
            </a:pPr>
            <a:r>
              <a:rPr lang="es-CO" sz="2400" dirty="0"/>
              <a:t>Caracterización y categorización: Terminó técnico inventario vial - Actualización</a:t>
            </a:r>
          </a:p>
          <a:p>
            <a:pPr marL="285750" indent="-285750" algn="just">
              <a:spcBef>
                <a:spcPts val="600"/>
              </a:spcBef>
              <a:buFont typeface="Arial" panose="020B0604020202020204" pitchFamily="34" charset="0"/>
              <a:buChar char="•"/>
            </a:pPr>
            <a:r>
              <a:rPr lang="es-CO" sz="2400" dirty="0" err="1"/>
              <a:t>CBR</a:t>
            </a:r>
            <a:r>
              <a:rPr lang="es-CO" sz="2400" dirty="0"/>
              <a:t> &lt; 3%: Mejoramiento subrasante y dicha actividad se incluye en el presupuesto</a:t>
            </a:r>
          </a:p>
          <a:p>
            <a:pPr marL="285750" indent="-285750" algn="just">
              <a:spcBef>
                <a:spcPts val="600"/>
              </a:spcBef>
              <a:buFont typeface="Arial" panose="020B0604020202020204" pitchFamily="34" charset="0"/>
              <a:buChar char="•"/>
            </a:pPr>
            <a:r>
              <a:rPr lang="es-CO" sz="2400" dirty="0"/>
              <a:t>Normatividad vigente: “sustituya, reemplace o derogue”</a:t>
            </a:r>
          </a:p>
          <a:p>
            <a:pPr marL="285750" indent="-285750" algn="just">
              <a:spcBef>
                <a:spcPts val="600"/>
              </a:spcBef>
              <a:buFont typeface="Arial" panose="020B0604020202020204" pitchFamily="34" charset="0"/>
              <a:buChar char="•"/>
            </a:pPr>
            <a:r>
              <a:rPr lang="es-CO" sz="2400" dirty="0"/>
              <a:t>Precios: de acuerdo a la región</a:t>
            </a:r>
          </a:p>
          <a:p>
            <a:pPr marL="285750" indent="-285750" algn="just">
              <a:spcBef>
                <a:spcPts val="600"/>
              </a:spcBef>
              <a:buFont typeface="Arial" panose="020B0604020202020204" pitchFamily="34" charset="0"/>
              <a:buChar char="•"/>
            </a:pPr>
            <a:r>
              <a:rPr lang="es-CO" sz="2400" dirty="0"/>
              <a:t>Fuentes de material: El Acuerdo 45 relaciona los artículos 7 y 12 de la Ley 1682 de 2013</a:t>
            </a:r>
          </a:p>
          <a:p>
            <a:pPr marL="285750" indent="-285750" algn="just">
              <a:spcBef>
                <a:spcPts val="600"/>
              </a:spcBef>
              <a:buFont typeface="Arial" panose="020B0604020202020204" pitchFamily="34" charset="0"/>
              <a:buChar char="•"/>
            </a:pPr>
            <a:r>
              <a:rPr lang="es-CO" sz="2400" dirty="0"/>
              <a:t>Nueva actualización: Incluir otras alternativas según Invías</a:t>
            </a:r>
          </a:p>
        </p:txBody>
      </p:sp>
    </p:spTree>
    <p:extLst>
      <p:ext uri="{BB962C8B-B14F-4D97-AF65-F5344CB8AC3E}">
        <p14:creationId xmlns:p14="http://schemas.microsoft.com/office/powerpoint/2010/main" val="42371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NP 2018-2022">
  <a:themeElements>
    <a:clrScheme name="DNP - 2018-2022">
      <a:dk1>
        <a:srgbClr val="004A84"/>
      </a:dk1>
      <a:lt1>
        <a:srgbClr val="FFFFFF"/>
      </a:lt1>
      <a:dk2>
        <a:srgbClr val="6699FF"/>
      </a:dk2>
      <a:lt2>
        <a:srgbClr val="FFFFFF"/>
      </a:lt2>
      <a:accent1>
        <a:srgbClr val="069169"/>
      </a:accent1>
      <a:accent2>
        <a:srgbClr val="3366CC"/>
      </a:accent2>
      <a:accent3>
        <a:srgbClr val="FFAB00"/>
      </a:accent3>
      <a:accent4>
        <a:srgbClr val="F42F63"/>
      </a:accent4>
      <a:accent5>
        <a:srgbClr val="8400A4"/>
      </a:accent5>
      <a:accent6>
        <a:srgbClr val="E2ECFD"/>
      </a:accent6>
      <a:hlink>
        <a:srgbClr val="000000"/>
      </a:hlink>
      <a:folHlink>
        <a:srgbClr val="000000"/>
      </a:folHlink>
    </a:clrScheme>
    <a:fontScheme name="DNP">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1">
          <a:schemeClr val="accent1"/>
        </a:lnRef>
        <a:fillRef idx="3">
          <a:schemeClr val="accent1"/>
        </a:fillRef>
        <a:effectRef idx="2">
          <a:schemeClr val="accent1"/>
        </a:effectRef>
        <a:fontRef idx="minor">
          <a:schemeClr val="lt1"/>
        </a:fontRef>
      </a:style>
    </a:spDef>
    <a:txDef>
      <a:spPr>
        <a:noFill/>
      </a:spPr>
      <a:bodyPr wrap="square" rtlCol="0" anchor="ctr">
        <a:spAutoFit/>
      </a:bodyPr>
      <a:lstStyle>
        <a:defPPr algn="l">
          <a:spcBef>
            <a:spcPts val="600"/>
          </a:spcBef>
          <a:defRPr dirty="0" smtClean="0"/>
        </a:defPPr>
      </a:lstStyle>
    </a:txDef>
  </a:objectDefaults>
  <a:extraClrSchemeLst/>
  <a:extLst>
    <a:ext uri="{05A4C25C-085E-4340-85A3-A5531E510DB2}">
      <thm15:themeFamily xmlns:thm15="http://schemas.microsoft.com/office/thememl/2012/main" name="DNP 2018-2022" id="{20FF0AAA-02A6-4D6E-9263-6EAEC0047A6B}" vid="{5F0CF39F-4AF2-4787-8F09-4FD979397AE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48E252DDB1568449D6DC2FC221C23D0" ma:contentTypeVersion="2" ma:contentTypeDescription="Crear nuevo documento." ma:contentTypeScope="" ma:versionID="4bcf8033c82c08aef4450593b5e70a8f">
  <xsd:schema xmlns:xsd="http://www.w3.org/2001/XMLSchema" xmlns:xs="http://www.w3.org/2001/XMLSchema" xmlns:p="http://schemas.microsoft.com/office/2006/metadata/properties" xmlns:ns2="48c6bbf6-909c-4966-a4ca-5d00b2034c99" targetNamespace="http://schemas.microsoft.com/office/2006/metadata/properties" ma:root="true" ma:fieldsID="05473656d832f1ba5fec59bf946f64a3" ns2:_="">
    <xsd:import namespace="48c6bbf6-909c-4966-a4ca-5d00b2034c99"/>
    <xsd:element name="properties">
      <xsd:complexType>
        <xsd:sequence>
          <xsd:element name="documentManagement">
            <xsd:complexType>
              <xsd:all>
                <xsd:element ref="ns2:Fecha_x0020_de_x0020_elaboraci_x00f3_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6bbf6-909c-4966-a4ca-5d00b2034c99" elementFormDefault="qualified">
    <xsd:import namespace="http://schemas.microsoft.com/office/2006/documentManagement/types"/>
    <xsd:import namespace="http://schemas.microsoft.com/office/infopath/2007/PartnerControls"/>
    <xsd:element name="Fecha_x0020_de_x0020_elaboraci_x00f3_n" ma:index="4" nillable="true" ma:displayName="Fecha de elaboración" ma:format="DateOnly" ma:internalName="Fecha_x0020_de_x0020_elaboraci_x00f3_n"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Tipo de contenido"/>
        <xsd:element ref="dc:title" minOccurs="0" maxOccurs="1" ma:index="3"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echa_x0020_de_x0020_elaboraci_x00f3_n xmlns="48c6bbf6-909c-4966-a4ca-5d00b2034c99">2020-03-03T05:00:00+00:00</Fecha_x0020_de_x0020_elaboraci_x00f3_n>
  </documentManagement>
</p:properties>
</file>

<file path=customXml/itemProps1.xml><?xml version="1.0" encoding="utf-8"?>
<ds:datastoreItem xmlns:ds="http://schemas.openxmlformats.org/officeDocument/2006/customXml" ds:itemID="{70201AE0-056E-4492-85D8-CAB7A6FCB41F}"/>
</file>

<file path=customXml/itemProps2.xml><?xml version="1.0" encoding="utf-8"?>
<ds:datastoreItem xmlns:ds="http://schemas.openxmlformats.org/officeDocument/2006/customXml" ds:itemID="{052CD621-BD54-47E5-AE0C-FCE079FBFC56}"/>
</file>

<file path=customXml/itemProps3.xml><?xml version="1.0" encoding="utf-8"?>
<ds:datastoreItem xmlns:ds="http://schemas.openxmlformats.org/officeDocument/2006/customXml" ds:itemID="{89376E3E-4060-449A-BF61-3927F207BFA1}"/>
</file>

<file path=docProps/app.xml><?xml version="1.0" encoding="utf-8"?>
<Properties xmlns="http://schemas.openxmlformats.org/officeDocument/2006/extended-properties" xmlns:vt="http://schemas.openxmlformats.org/officeDocument/2006/docPropsVTypes">
  <TotalTime>6390</TotalTime>
  <Words>6331</Words>
  <Application>Microsoft Macintosh PowerPoint</Application>
  <PresentationFormat>Panorámica</PresentationFormat>
  <Paragraphs>800</Paragraphs>
  <Slides>75</Slides>
  <Notes>31</Notes>
  <HiddenSlides>14</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75</vt:i4>
      </vt:variant>
    </vt:vector>
  </HeadingPairs>
  <TitlesOfParts>
    <vt:vector size="92" baseType="lpstr">
      <vt:lpstr>Calibri</vt:lpstr>
      <vt:lpstr>Century Gothic</vt:lpstr>
      <vt:lpstr>Courier New</vt:lpstr>
      <vt:lpstr>Futura Lt BT</vt:lpstr>
      <vt:lpstr>Montserrat</vt:lpstr>
      <vt:lpstr>Symbol</vt:lpstr>
      <vt:lpstr>Tahoma</vt:lpstr>
      <vt:lpstr>Times New Roman</vt:lpstr>
      <vt:lpstr>Verdana</vt:lpstr>
      <vt:lpstr>Verdana,Verdana,Futura</vt:lpstr>
      <vt:lpstr>Wingdings</vt:lpstr>
      <vt:lpstr>Work Sans</vt:lpstr>
      <vt:lpstr>Work Sans </vt:lpstr>
      <vt:lpstr>Work Sans Light</vt:lpstr>
      <vt:lpstr>Work Sans SemiBold</vt:lpstr>
      <vt:lpstr>Arial</vt:lpstr>
      <vt:lpstr>DNP 2018-2022</vt:lpstr>
      <vt:lpstr>Presentación de PowerPoint</vt:lpstr>
      <vt:lpstr>Presentación de PowerPoint</vt:lpstr>
      <vt:lpstr>Presentación de PowerPoint</vt:lpstr>
      <vt:lpstr>Presentación de PowerPoint</vt:lpstr>
      <vt:lpstr>Presentación de PowerPoint</vt:lpstr>
      <vt:lpstr>Presentación de PowerPoint</vt:lpstr>
      <vt:lpstr>Condiciones y/o requerimientos</vt:lpstr>
      <vt:lpstr>Presentación de PowerPoint</vt:lpstr>
      <vt:lpstr>TIPS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Alcances</vt:lpstr>
      <vt:lpstr>Herramienta</vt:lpstr>
      <vt:lpstr>Herramienta</vt:lpstr>
      <vt:lpstr>Herramienta</vt:lpstr>
      <vt:lpstr>Herramienta</vt:lpstr>
      <vt:lpstr>Herramienta</vt:lpstr>
      <vt:lpstr>Herramienta</vt:lpstr>
      <vt:lpstr>Herramienta</vt:lpstr>
      <vt:lpstr>Herramienta</vt:lpstr>
      <vt:lpstr>Herramienta</vt:lpstr>
      <vt:lpstr>Herramienta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Laura Rondon Lizarazo</dc:creator>
  <cp:lastModifiedBy>Lorena MV</cp:lastModifiedBy>
  <cp:revision>418</cp:revision>
  <cp:lastPrinted>2019-01-16T18:58:05Z</cp:lastPrinted>
  <dcterms:created xsi:type="dcterms:W3CDTF">2018-11-29T23:05:29Z</dcterms:created>
  <dcterms:modified xsi:type="dcterms:W3CDTF">2020-05-21T16:41:02Z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0x010100748E252DDB1568449D6DC2FC221C23D0</vt:lpwstr>
  </property>
</Properties>
</file>